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handoutMasterIdLst>
    <p:handoutMasterId r:id="rId27"/>
  </p:handoutMasterIdLst>
  <p:sldIdLst>
    <p:sldId id="256" r:id="rId5"/>
    <p:sldId id="316" r:id="rId6"/>
    <p:sldId id="341" r:id="rId7"/>
    <p:sldId id="337" r:id="rId8"/>
    <p:sldId id="344" r:id="rId9"/>
    <p:sldId id="340" r:id="rId10"/>
    <p:sldId id="353" r:id="rId11"/>
    <p:sldId id="354" r:id="rId12"/>
    <p:sldId id="348" r:id="rId13"/>
    <p:sldId id="349" r:id="rId14"/>
    <p:sldId id="355" r:id="rId15"/>
    <p:sldId id="356" r:id="rId16"/>
    <p:sldId id="352" r:id="rId17"/>
    <p:sldId id="328" r:id="rId18"/>
    <p:sldId id="330" r:id="rId19"/>
    <p:sldId id="343" r:id="rId20"/>
    <p:sldId id="331" r:id="rId21"/>
    <p:sldId id="345" r:id="rId22"/>
    <p:sldId id="346" r:id="rId23"/>
    <p:sldId id="333" r:id="rId24"/>
    <p:sldId id="314" r:id="rId25"/>
    <p:sldId id="336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478"/>
    <a:srgbClr val="EE8012"/>
    <a:srgbClr val="997300"/>
    <a:srgbClr val="636363"/>
    <a:srgbClr val="9E480E"/>
    <a:srgbClr val="9DC3E6"/>
    <a:srgbClr val="F4B183"/>
    <a:srgbClr val="A9D18E"/>
    <a:srgbClr val="FFC00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21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142745938454725E-2"/>
          <c:y val="5.8998104270483617E-2"/>
          <c:w val="0.31484639302681972"/>
          <c:h val="0.90015705431148929"/>
        </c:manualLayout>
      </c:layout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rgbClr val="C622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350-4ACE-B3EA-85268C6998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5A-4021-A118-75CB2A683D05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50-4ACE-B3EA-85268C6998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05A-4021-A118-75CB2A683D05}"/>
              </c:ext>
            </c:extLst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7350-4ACE-B3EA-85268C69988B}"/>
              </c:ext>
            </c:extLst>
          </c:dPt>
          <c:dPt>
            <c:idx val="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50-4ACE-B3EA-85268C69988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7350-4ACE-B3EA-85268C69988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05A-4021-A118-75CB2A683D0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05A-4021-A118-75CB2A683D05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05A-4021-A118-75CB2A683D05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D05A-4021-A118-75CB2A683D05}"/>
              </c:ext>
            </c:extLst>
          </c:dPt>
          <c:cat>
            <c:strRef>
              <c:f>Аркуш1!$A$2:$A$12</c:f>
              <c:strCache>
                <c:ptCount val="11"/>
                <c:pt idx="0">
                  <c:v>Бізнес</c:v>
                </c:pt>
                <c:pt idx="1">
                  <c:v>Бюджетні органи</c:v>
                </c:pt>
                <c:pt idx="2">
                  <c:v>Охорона здоров’я</c:v>
                </c:pt>
                <c:pt idx="3">
                  <c:v>Житлово-комунальні підприємства</c:v>
                </c:pt>
                <c:pt idx="4">
                  <c:v>Громадські організації</c:v>
                </c:pt>
                <c:pt idx="5">
                  <c:v>Соціальні послуги</c:v>
                </c:pt>
                <c:pt idx="6">
                  <c:v>Культура </c:v>
                </c:pt>
                <c:pt idx="7">
                  <c:v>Спорт </c:v>
                </c:pt>
                <c:pt idx="8">
                  <c:v>Аптеки </c:v>
                </c:pt>
                <c:pt idx="9">
                  <c:v>Освіта </c:v>
                </c:pt>
                <c:pt idx="10">
                  <c:v>Інше</c:v>
                </c:pt>
              </c:strCache>
            </c:strRef>
          </c:cat>
          <c:val>
            <c:numRef>
              <c:f>Аркуш1!$B$2:$B$12</c:f>
              <c:numCache>
                <c:formatCode>General</c:formatCode>
                <c:ptCount val="11"/>
                <c:pt idx="0">
                  <c:v>135</c:v>
                </c:pt>
                <c:pt idx="1">
                  <c:v>71</c:v>
                </c:pt>
                <c:pt idx="2">
                  <c:v>59</c:v>
                </c:pt>
                <c:pt idx="3">
                  <c:v>48</c:v>
                </c:pt>
                <c:pt idx="4">
                  <c:v>41</c:v>
                </c:pt>
                <c:pt idx="5">
                  <c:v>45</c:v>
                </c:pt>
                <c:pt idx="6">
                  <c:v>18</c:v>
                </c:pt>
                <c:pt idx="7">
                  <c:v>12</c:v>
                </c:pt>
                <c:pt idx="8">
                  <c:v>6</c:v>
                </c:pt>
                <c:pt idx="9">
                  <c:v>7</c:v>
                </c:pt>
                <c:pt idx="1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50-4ACE-B3EA-85268C699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B25C5-7578-4BB0-A64B-460C56928A1E}" type="datetimeFigureOut">
              <a:rPr lang="uk-UA" smtClean="0"/>
              <a:t>28.11.2025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C2322-6972-4806-AD68-58165845C5B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98568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38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FC5A-5BEA-4111-94BE-074F6E9CACD7}" type="datetimeFigureOut">
              <a:rPr lang="uk-UA" smtClean="0"/>
              <a:t>28.11.2025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12F-5399-4DEA-B4E3-3B29D6B21F69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0177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1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5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3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1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7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06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FC5A-5BEA-4111-94BE-074F6E9CACD7}" type="datetimeFigureOut">
              <a:rPr lang="uk-UA" smtClean="0"/>
              <a:t>28.11.2025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12F-5399-4DEA-B4E3-3B29D6B21F69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85889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2029E-E3A8-4204-BDEE-0798EB9DD63B}" type="datetimeFigureOut">
              <a:rPr lang="uk-UA" smtClean="0"/>
              <a:t>28.11.2025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D4FE4-04C3-4447-A1BC-794AC5E9B3EA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2933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7" r:id="rId8"/>
    <p:sldLayoutId id="2147483669" r:id="rId9"/>
    <p:sldLayoutId id="2147483670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26528" y="1259735"/>
            <a:ext cx="68402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Vinnytsia Sans" panose="00000500000000000000" pitchFamily="50" charset="0"/>
              </a:rPr>
              <a:t>ЗВІТ</a:t>
            </a:r>
            <a:r>
              <a:rPr lang="en-US" sz="3600" b="1" dirty="0">
                <a:latin typeface="Vinnytsia Sans" panose="00000500000000000000" pitchFamily="50" charset="0"/>
              </a:rPr>
              <a:t> </a:t>
            </a:r>
            <a:endParaRPr lang="uk-UA" sz="3600" b="1" dirty="0">
              <a:latin typeface="Vinnytsia Sans" panose="00000500000000000000" pitchFamily="50" charset="0"/>
            </a:endParaRPr>
          </a:p>
          <a:p>
            <a:r>
              <a:rPr lang="ru-RU" sz="3600" b="1" dirty="0">
                <a:latin typeface="Vinnytsia Sans" panose="00000500000000000000" pitchFamily="50" charset="0"/>
              </a:rPr>
              <a:t>ДЕПАРТАМЕНТУ КОМУНАЛЬНОГО МАЙНА</a:t>
            </a:r>
            <a:endParaRPr lang="en-US" sz="3600" b="1" dirty="0">
              <a:latin typeface="Vinnytsia Sans" panose="00000500000000000000" pitchFamily="50" charset="0"/>
            </a:endParaRPr>
          </a:p>
          <a:p>
            <a:r>
              <a:rPr lang="ru-RU" sz="3600" b="1" dirty="0">
                <a:latin typeface="Vinnytsia Sans" panose="00000500000000000000" pitchFamily="50" charset="0"/>
              </a:rPr>
              <a:t>ЗА 2024 РІК</a:t>
            </a:r>
            <a:br>
              <a:rPr lang="ru-RU" sz="3600" b="1" dirty="0">
                <a:latin typeface="Vinnytsia Sans" panose="00000500000000000000" pitchFamily="50" charset="0"/>
              </a:rPr>
            </a:br>
            <a:endParaRPr lang="ru-RU" sz="3600" b="1" dirty="0">
              <a:latin typeface="Vinnytsia Sans" panose="00000500000000000000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6528" y="3752725"/>
            <a:ext cx="5064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rgbClr val="C52122"/>
                </a:solidFill>
                <a:latin typeface="Vinnytsia Sans" panose="00000500000000000000" pitchFamily="50" charset="0"/>
              </a:rPr>
              <a:t>Доповідає</a:t>
            </a:r>
            <a:r>
              <a:rPr lang="ru-RU" sz="1400" dirty="0">
                <a:solidFill>
                  <a:srgbClr val="C52122"/>
                </a:solidFill>
                <a:latin typeface="Vinnytsia Sans" panose="00000500000000000000" pitchFamily="50" charset="0"/>
              </a:rPr>
              <a:t>: </a:t>
            </a:r>
          </a:p>
          <a:p>
            <a:r>
              <a:rPr lang="ru-RU" sz="1400" dirty="0">
                <a:solidFill>
                  <a:srgbClr val="C52122"/>
                </a:solidFill>
                <a:latin typeface="Vinnytsia Sans" panose="00000500000000000000" pitchFamily="50" charset="0"/>
              </a:rPr>
              <a:t>Заступник директора департаменту</a:t>
            </a:r>
            <a:br>
              <a:rPr lang="ru-RU" sz="1400" dirty="0">
                <a:solidFill>
                  <a:srgbClr val="C52122"/>
                </a:solidFill>
                <a:latin typeface="Vinnytsia Sans" panose="00000500000000000000" pitchFamily="50" charset="0"/>
              </a:rPr>
            </a:br>
            <a:r>
              <a:rPr lang="ru-RU" sz="1400" dirty="0">
                <a:solidFill>
                  <a:srgbClr val="C52122"/>
                </a:solidFill>
                <a:latin typeface="Vinnytsia Sans" panose="00000500000000000000" pitchFamily="50" charset="0"/>
              </a:rPr>
              <a:t>Андрій КОНДРАТОВ</a:t>
            </a:r>
          </a:p>
        </p:txBody>
      </p:sp>
    </p:spTree>
    <p:extLst>
      <p:ext uri="{BB962C8B-B14F-4D97-AF65-F5344CB8AC3E}">
        <p14:creationId xmlns:p14="http://schemas.microsoft.com/office/powerpoint/2010/main" val="2314781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ОРЕНДА НЕРУХОМОГО МАЙНА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rgbClr val="EE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" y="154123"/>
            <a:ext cx="1213252" cy="1213252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1606640" y="1361673"/>
            <a:ext cx="2475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463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474250" y="1405880"/>
            <a:ext cx="1558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діючих </a:t>
            </a:r>
            <a:b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договорів оренди</a:t>
            </a:r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graphicFrame>
        <p:nvGraphicFramePr>
          <p:cNvPr id="9" name="Діаграма 8"/>
          <p:cNvGraphicFramePr/>
          <p:nvPr/>
        </p:nvGraphicFramePr>
        <p:xfrm>
          <a:off x="312614" y="1911752"/>
          <a:ext cx="8000711" cy="2798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Прямокутник 23"/>
          <p:cNvSpPr/>
          <p:nvPr/>
        </p:nvSpPr>
        <p:spPr>
          <a:xfrm>
            <a:off x="3851572" y="2341500"/>
            <a:ext cx="4572000" cy="2585323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Бізнес - 135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Бюджетні органи- 71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Охорона здоров’я - 59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Житлово-комунальні підприємства - 48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Соціальні </a:t>
            </a:r>
            <a:r>
              <a:rPr lang="en-US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послуги - 45</a:t>
            </a:r>
            <a:r>
              <a:rPr lang="en-US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1200" dirty="0">
              <a:latin typeface="Vinnytsia Sa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Громадські</a:t>
            </a:r>
            <a:r>
              <a:rPr lang="en-US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 - 41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 - 18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 - 12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Аптеки - 6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Освіта - 7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Інше</a:t>
            </a:r>
            <a:r>
              <a:rPr lang="en-US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endParaRPr lang="uk-UA" sz="1200" dirty="0">
              <a:effectLst/>
              <a:latin typeface="Vinnytsia Sa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721594" y="2425423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Овал 32"/>
          <p:cNvSpPr/>
          <p:nvPr/>
        </p:nvSpPr>
        <p:spPr>
          <a:xfrm>
            <a:off x="3721594" y="2684111"/>
            <a:ext cx="78372" cy="78372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Овал 33"/>
          <p:cNvSpPr/>
          <p:nvPr/>
        </p:nvSpPr>
        <p:spPr>
          <a:xfrm>
            <a:off x="3721594" y="2943584"/>
            <a:ext cx="78372" cy="78372"/>
          </a:xfrm>
          <a:prstGeom prst="ellips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Овал 34"/>
          <p:cNvSpPr/>
          <p:nvPr/>
        </p:nvSpPr>
        <p:spPr>
          <a:xfrm>
            <a:off x="3721594" y="3230947"/>
            <a:ext cx="78372" cy="7837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Овал 35"/>
          <p:cNvSpPr/>
          <p:nvPr/>
        </p:nvSpPr>
        <p:spPr>
          <a:xfrm>
            <a:off x="3721594" y="3634161"/>
            <a:ext cx="78372" cy="78372"/>
          </a:xfrm>
          <a:prstGeom prst="ellipse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Овал 36"/>
          <p:cNvSpPr/>
          <p:nvPr/>
        </p:nvSpPr>
        <p:spPr>
          <a:xfrm>
            <a:off x="5936258" y="2425423"/>
            <a:ext cx="78372" cy="78372"/>
          </a:xfrm>
          <a:prstGeom prst="ellipse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Овал 37"/>
          <p:cNvSpPr/>
          <p:nvPr/>
        </p:nvSpPr>
        <p:spPr>
          <a:xfrm>
            <a:off x="5936258" y="2865212"/>
            <a:ext cx="78372" cy="78372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Овал 38"/>
          <p:cNvSpPr/>
          <p:nvPr/>
        </p:nvSpPr>
        <p:spPr>
          <a:xfrm>
            <a:off x="5936258" y="3121074"/>
            <a:ext cx="78372" cy="78372"/>
          </a:xfrm>
          <a:prstGeom prst="ellipse">
            <a:avLst/>
          </a:prstGeom>
          <a:solidFill>
            <a:srgbClr val="9E48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Овал 39"/>
          <p:cNvSpPr/>
          <p:nvPr/>
        </p:nvSpPr>
        <p:spPr>
          <a:xfrm>
            <a:off x="5936258" y="3373332"/>
            <a:ext cx="78372" cy="78372"/>
          </a:xfrm>
          <a:prstGeom prst="ellipse">
            <a:avLst/>
          </a:prstGeom>
          <a:solidFill>
            <a:srgbClr val="636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Овал 40"/>
          <p:cNvSpPr/>
          <p:nvPr/>
        </p:nvSpPr>
        <p:spPr>
          <a:xfrm>
            <a:off x="5936258" y="3625590"/>
            <a:ext cx="78372" cy="78372"/>
          </a:xfrm>
          <a:prstGeom prst="ellipse">
            <a:avLst/>
          </a:prstGeom>
          <a:solidFill>
            <a:srgbClr val="99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Овал 41"/>
          <p:cNvSpPr/>
          <p:nvPr/>
        </p:nvSpPr>
        <p:spPr>
          <a:xfrm>
            <a:off x="5936258" y="3917709"/>
            <a:ext cx="78372" cy="78372"/>
          </a:xfrm>
          <a:prstGeom prst="ellipse">
            <a:avLst/>
          </a:prstGeom>
          <a:solidFill>
            <a:srgbClr val="264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4721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uk-UA" sz="1100" dirty="0">
              <a:solidFill>
                <a:prstClr val="black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АУКЦІОНИ </a:t>
            </a:r>
            <a:b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З ПРИВАТИЗАЦІЇ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rgbClr val="EE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" y="154123"/>
            <a:ext cx="1213252" cy="1213252"/>
          </a:xfrm>
          <a:prstGeom prst="rect">
            <a:avLst/>
          </a:prstGeom>
        </p:spPr>
      </p:pic>
      <p:sp>
        <p:nvSpPr>
          <p:cNvPr id="35" name="Прямокутник 34"/>
          <p:cNvSpPr/>
          <p:nvPr/>
        </p:nvSpPr>
        <p:spPr>
          <a:xfrm>
            <a:off x="5747442" y="651232"/>
            <a:ext cx="12119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600" b="1" dirty="0">
                <a:solidFill>
                  <a:srgbClr val="EE8012"/>
                </a:solidFill>
                <a:latin typeface="Vinnytsia Sans" panose="00000500000000000000" pitchFamily="50" charset="0"/>
              </a:rPr>
              <a:t>61</a:t>
            </a:r>
          </a:p>
          <a:p>
            <a:pPr lvl="0"/>
            <a:r>
              <a:rPr lang="ru-RU" sz="1200" dirty="0">
                <a:solidFill>
                  <a:srgbClr val="EE8012"/>
                </a:solidFill>
                <a:latin typeface="Vinnytsia Sans" panose="00000500000000000000" pitchFamily="50" charset="0"/>
              </a:rPr>
              <a:t>оголошених </a:t>
            </a:r>
            <a:br>
              <a:rPr lang="ru-RU" sz="1200" dirty="0">
                <a:solidFill>
                  <a:srgbClr val="EE8012"/>
                </a:solidFill>
                <a:latin typeface="Vinnytsia Sans" panose="00000500000000000000" pitchFamily="50" charset="0"/>
              </a:rPr>
            </a:br>
            <a:r>
              <a:rPr lang="ru-RU" sz="1200" dirty="0">
                <a:solidFill>
                  <a:srgbClr val="EE8012"/>
                </a:solidFill>
                <a:latin typeface="Vinnytsia Sans" panose="00000500000000000000" pitchFamily="50" charset="0"/>
              </a:rPr>
              <a:t>аукціонів</a:t>
            </a:r>
          </a:p>
        </p:txBody>
      </p:sp>
      <p:sp>
        <p:nvSpPr>
          <p:cNvPr id="36" name="Прямокутник 35"/>
          <p:cNvSpPr/>
          <p:nvPr/>
        </p:nvSpPr>
        <p:spPr>
          <a:xfrm>
            <a:off x="6943291" y="651231"/>
            <a:ext cx="13650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600" b="1" dirty="0">
                <a:solidFill>
                  <a:srgbClr val="EE8012"/>
                </a:solidFill>
                <a:latin typeface="Vinnytsia Sans" panose="00000500000000000000" pitchFamily="50" charset="0"/>
              </a:rPr>
              <a:t>7</a:t>
            </a:r>
          </a:p>
          <a:p>
            <a:pPr lvl="0"/>
            <a:r>
              <a:rPr lang="ru-RU" sz="1200" dirty="0">
                <a:solidFill>
                  <a:srgbClr val="EE8012"/>
                </a:solidFill>
                <a:latin typeface="Vinnytsia Sans" panose="00000500000000000000" pitchFamily="50" charset="0"/>
              </a:rPr>
              <a:t>об‘єктів</a:t>
            </a:r>
          </a:p>
          <a:p>
            <a:pPr lvl="0"/>
            <a:r>
              <a:rPr lang="ru-RU" sz="1200" dirty="0">
                <a:solidFill>
                  <a:srgbClr val="EE8012"/>
                </a:solidFill>
                <a:latin typeface="Vinnytsia Sans" panose="00000500000000000000" pitchFamily="50" charset="0"/>
              </a:rPr>
              <a:t>приватизовано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95" y="3483737"/>
            <a:ext cx="2217641" cy="15930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82" y="3451413"/>
            <a:ext cx="2266682" cy="1625393"/>
          </a:xfrm>
          <a:prstGeom prst="rect">
            <a:avLst/>
          </a:prstGeom>
        </p:spPr>
      </p:pic>
      <p:sp>
        <p:nvSpPr>
          <p:cNvPr id="23" name="Прямокутник 19"/>
          <p:cNvSpPr/>
          <p:nvPr/>
        </p:nvSpPr>
        <p:spPr>
          <a:xfrm>
            <a:off x="5889830" y="1691988"/>
            <a:ext cx="2376152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Будівля складу,                                          </a:t>
            </a:r>
            <a:br>
              <a:rPr lang="uk-UA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</a:br>
            <a:r>
              <a:rPr lang="uk-UA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вул. Зулінського, 33-Б                        </a:t>
            </a:r>
            <a:endParaRPr lang="ru-RU" sz="1200" b="1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 lvl="0"/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(49,3 </a:t>
            </a:r>
            <a:r>
              <a:rPr lang="uk-UA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м</a:t>
            </a:r>
            <a:r>
              <a:rPr lang="uk-UA" sz="1200" b="1" baseline="300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2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) </a:t>
            </a:r>
          </a:p>
          <a:p>
            <a:pPr lvl="0"/>
            <a:endParaRPr lang="ru-RU" sz="1200" b="1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 lvl="0"/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2 учасники</a:t>
            </a:r>
          </a:p>
          <a:p>
            <a:pPr lvl="0"/>
            <a:endParaRPr lang="uk-UA" sz="1200" b="1" dirty="0"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pPr lvl="0"/>
            <a:r>
              <a:rPr lang="uk-UA" sz="2400" b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660 001 </a:t>
            </a:r>
            <a:r>
              <a:rPr lang="uk-UA" sz="1400" b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</a:p>
          <a:p>
            <a:pPr lvl="0"/>
            <a:r>
              <a:rPr lang="uk-UA" sz="1100" dirty="0">
                <a:latin typeface="Vinnytsia Sans" panose="00000500000000000000" pitchFamily="50" charset="0"/>
                <a:cs typeface="Times New Roman" panose="02020603050405020304" pitchFamily="18" charset="0"/>
              </a:rPr>
              <a:t>(в т. ч. ПДВ)                                                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1" b="43068"/>
          <a:stretch/>
        </p:blipFill>
        <p:spPr>
          <a:xfrm>
            <a:off x="6013569" y="3238854"/>
            <a:ext cx="2410603" cy="1837952"/>
          </a:xfrm>
          <a:prstGeom prst="rect">
            <a:avLst/>
          </a:prstGeom>
        </p:spPr>
      </p:pic>
      <p:sp>
        <p:nvSpPr>
          <p:cNvPr id="16" name="Прямоугольник 4"/>
          <p:cNvSpPr/>
          <p:nvPr/>
        </p:nvSpPr>
        <p:spPr>
          <a:xfrm>
            <a:off x="3120521" y="1697187"/>
            <a:ext cx="289304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Vinnytsia Sans" panose="00000500000000000000" pitchFamily="2" charset="0"/>
              </a:rPr>
              <a:t>Нежитлові приміщення, </a:t>
            </a:r>
          </a:p>
          <a:p>
            <a:r>
              <a:rPr lang="uk-UA" sz="1200" b="1" dirty="0">
                <a:latin typeface="Vinnytsia Sans" panose="00000500000000000000" pitchFamily="2" charset="0"/>
              </a:rPr>
              <a:t>вул. Данила Нечая, </a:t>
            </a:r>
            <a:r>
              <a:rPr lang="ru-RU" sz="1200" b="1" dirty="0">
                <a:latin typeface="Vinnytsia Sans" panose="00000500000000000000" pitchFamily="2" charset="0"/>
              </a:rPr>
              <a:t>59 </a:t>
            </a:r>
          </a:p>
          <a:p>
            <a:r>
              <a:rPr lang="uk-UA" sz="1200" b="1" dirty="0">
                <a:latin typeface="Vinnytsia Sans" panose="00000500000000000000" pitchFamily="2" charset="0"/>
              </a:rPr>
              <a:t>(101,7 </a:t>
            </a:r>
            <a:r>
              <a:rPr lang="uk-UA" sz="1200" b="1" dirty="0">
                <a:latin typeface="Vinnytsia Sans" panose="00000500000000000000" pitchFamily="50" charset="0"/>
              </a:rPr>
              <a:t>м</a:t>
            </a:r>
            <a:r>
              <a:rPr lang="uk-UA" sz="1200" b="1" baseline="30000" dirty="0">
                <a:latin typeface="Vinnytsia Sans" panose="00000500000000000000" pitchFamily="50" charset="0"/>
              </a:rPr>
              <a:t>2</a:t>
            </a:r>
            <a:r>
              <a:rPr lang="uk-UA" sz="1200" b="1" dirty="0">
                <a:latin typeface="Vinnytsia Sans" panose="00000500000000000000" pitchFamily="2" charset="0"/>
              </a:rPr>
              <a:t>) </a:t>
            </a:r>
          </a:p>
          <a:p>
            <a:endParaRPr lang="uk-UA" sz="1200" b="1" dirty="0">
              <a:latin typeface="Vinnytsia Sans" panose="00000500000000000000" pitchFamily="2" charset="0"/>
            </a:endParaRPr>
          </a:p>
          <a:p>
            <a:r>
              <a:rPr lang="uk-UA" sz="1200" b="1" dirty="0">
                <a:latin typeface="Vinnytsia Sans" panose="00000500000000000000" pitchFamily="2" charset="0"/>
              </a:rPr>
              <a:t>1 учасник</a:t>
            </a:r>
          </a:p>
          <a:p>
            <a:endParaRPr lang="ru-RU" sz="1200" b="1" dirty="0">
              <a:latin typeface="Vinnytsia Sans" panose="00000500000000000000" pitchFamily="2" charset="0"/>
            </a:endParaRPr>
          </a:p>
          <a:p>
            <a:r>
              <a:rPr lang="ru-RU" sz="2400" b="1" dirty="0">
                <a:latin typeface="Vinnytsia Sans" panose="00000500000000000000" pitchFamily="2" charset="0"/>
              </a:rPr>
              <a:t>2 475 607 </a:t>
            </a:r>
            <a:r>
              <a:rPr lang="uk-UA" sz="1400" b="1" dirty="0">
                <a:latin typeface="Vinnytsia Sans" panose="00000500000000000000" pitchFamily="2" charset="0"/>
              </a:rPr>
              <a:t>грн</a:t>
            </a:r>
            <a:r>
              <a:rPr lang="uk-UA" sz="2400" dirty="0">
                <a:latin typeface="Vinnytsia Sans" panose="00000500000000000000" pitchFamily="2" charset="0"/>
              </a:rPr>
              <a:t> </a:t>
            </a:r>
          </a:p>
          <a:p>
            <a:r>
              <a:rPr lang="ru-RU" sz="1100" dirty="0">
                <a:latin typeface="Vinnytsia Sans" panose="00000500000000000000" pitchFamily="2" charset="0"/>
              </a:rPr>
              <a:t>(в т. ч. ПДВ)</a:t>
            </a:r>
          </a:p>
        </p:txBody>
      </p:sp>
      <p:sp>
        <p:nvSpPr>
          <p:cNvPr id="18" name="Прямокутник 17"/>
          <p:cNvSpPr/>
          <p:nvPr/>
        </p:nvSpPr>
        <p:spPr>
          <a:xfrm>
            <a:off x="412710" y="1691988"/>
            <a:ext cx="2241165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Будівля майстерні, </a:t>
            </a:r>
            <a:br>
              <a:rPr lang="uk-UA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</a:br>
            <a:r>
              <a:rPr lang="uk-UA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вул. Соборна, 101-А </a:t>
            </a:r>
          </a:p>
          <a:p>
            <a:pPr lvl="0"/>
            <a:r>
              <a:rPr lang="uk-UA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(116,3 м</a:t>
            </a:r>
            <a:r>
              <a:rPr lang="uk-UA" sz="1200" b="1" baseline="300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2</a:t>
            </a:r>
            <a:r>
              <a:rPr lang="uk-UA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)</a:t>
            </a:r>
          </a:p>
          <a:p>
            <a:pPr lvl="0"/>
            <a:endParaRPr lang="uk-UA" sz="1200" b="1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 lvl="0"/>
            <a:r>
              <a:rPr lang="uk-UA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1 учасник</a:t>
            </a:r>
          </a:p>
          <a:p>
            <a:pPr>
              <a:tabLst>
                <a:tab pos="0" algn="l"/>
              </a:tabLst>
            </a:pPr>
            <a:endParaRPr lang="uk-UA" sz="1600" b="1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>
              <a:tabLst>
                <a:tab pos="0" algn="l"/>
              </a:tabLst>
            </a:pPr>
            <a:r>
              <a:rPr lang="uk-UA" sz="24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3 067 300 </a:t>
            </a:r>
            <a:r>
              <a:rPr lang="uk-UA" sz="14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грн</a:t>
            </a:r>
            <a:r>
              <a:rPr lang="uk-UA" sz="24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</a:p>
          <a:p>
            <a:pPr>
              <a:tabLst>
                <a:tab pos="0" algn="l"/>
              </a:tabLst>
            </a:pPr>
            <a:r>
              <a:rPr lang="uk-UA" sz="1100" dirty="0">
                <a:latin typeface="Vinnytsia Sans" panose="00000500000000000000" pitchFamily="50" charset="0"/>
                <a:cs typeface="Times New Roman" panose="02020603050405020304" pitchFamily="18" charset="0"/>
              </a:rPr>
              <a:t>(в т. ч. ПДВ)</a:t>
            </a:r>
          </a:p>
        </p:txBody>
      </p:sp>
    </p:spTree>
    <p:extLst>
      <p:ext uri="{BB962C8B-B14F-4D97-AF65-F5344CB8AC3E}">
        <p14:creationId xmlns:p14="http://schemas.microsoft.com/office/powerpoint/2010/main" val="169495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Будівля складу, </a:t>
            </a:r>
            <a:br>
              <a:rPr lang="ru-RU" dirty="0"/>
            </a:br>
            <a:r>
              <a:rPr lang="ru-RU" dirty="0"/>
              <a:t>, </a:t>
            </a:r>
          </a:p>
          <a:p>
            <a:pPr algn="ctr"/>
            <a:r>
              <a:rPr lang="ru-RU" dirty="0"/>
              <a:t>2)</a:t>
            </a:r>
          </a:p>
          <a:p>
            <a:pPr algn="ctr"/>
            <a:r>
              <a:rPr lang="ru-RU" dirty="0"/>
              <a:t>660</a:t>
            </a:r>
            <a:br>
              <a:rPr lang="ru-RU" dirty="0"/>
            </a:br>
            <a:r>
              <a:rPr lang="ru-RU" dirty="0"/>
              <a:t>(в т. ч. ПДВ)    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87185" y="857915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АУКЦІОНИ З ПРИВАТИЗАЦІЇ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rgbClr val="EE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" y="154123"/>
            <a:ext cx="1213252" cy="12132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416" y="3471907"/>
            <a:ext cx="2325551" cy="1650552"/>
          </a:xfrm>
          <a:prstGeom prst="rect">
            <a:avLst/>
          </a:prstGeom>
        </p:spPr>
      </p:pic>
      <p:sp>
        <p:nvSpPr>
          <p:cNvPr id="17" name="Прямокутник 33"/>
          <p:cNvSpPr/>
          <p:nvPr/>
        </p:nvSpPr>
        <p:spPr>
          <a:xfrm>
            <a:off x="342981" y="1620741"/>
            <a:ext cx="218296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Vinnytsia Sans" panose="00000500000000000000" pitchFamily="2" charset="0"/>
              </a:rPr>
              <a:t>Нежитлове приміщення,</a:t>
            </a:r>
            <a:endParaRPr lang="ru-RU" sz="1200" dirty="0">
              <a:latin typeface="Vinnytsia Sans" panose="00000500000000000000" pitchFamily="2" charset="0"/>
            </a:endParaRPr>
          </a:p>
          <a:p>
            <a:r>
              <a:rPr lang="uk-UA" sz="1200" b="1" dirty="0">
                <a:latin typeface="Vinnytsia Sans" panose="00000500000000000000" pitchFamily="2" charset="0"/>
              </a:rPr>
              <a:t>вул. Лесі Українки, 4</a:t>
            </a:r>
          </a:p>
          <a:p>
            <a:r>
              <a:rPr lang="uk-UA" sz="1200" b="1" dirty="0">
                <a:latin typeface="Vinnytsia Sans" panose="00000500000000000000" pitchFamily="2" charset="0"/>
              </a:rPr>
              <a:t>в с-</a:t>
            </a:r>
            <a:r>
              <a:rPr lang="uk-UA" sz="1200" b="1" dirty="0" err="1">
                <a:latin typeface="Vinnytsia Sans" panose="00000500000000000000" pitchFamily="2" charset="0"/>
              </a:rPr>
              <a:t>щі</a:t>
            </a:r>
            <a:r>
              <a:rPr lang="uk-UA" sz="1200" b="1" dirty="0">
                <a:latin typeface="Vinnytsia Sans" panose="00000500000000000000" pitchFamily="2" charset="0"/>
              </a:rPr>
              <a:t> Десна (35,4 </a:t>
            </a:r>
            <a:r>
              <a:rPr lang="uk-UA" sz="1200" b="1" dirty="0">
                <a:latin typeface="Vinnytsia Sans" panose="00000500000000000000" pitchFamily="50" charset="0"/>
              </a:rPr>
              <a:t>м</a:t>
            </a:r>
            <a:r>
              <a:rPr lang="uk-UA" sz="1200" b="1" baseline="30000" dirty="0">
                <a:latin typeface="Vinnytsia Sans" panose="00000500000000000000" pitchFamily="50" charset="0"/>
              </a:rPr>
              <a:t>2</a:t>
            </a:r>
            <a:r>
              <a:rPr lang="ru-RU" sz="1200" b="1" dirty="0">
                <a:latin typeface="Vinnytsia Sans" panose="00000500000000000000" pitchFamily="2" charset="0"/>
              </a:rPr>
              <a:t>)</a:t>
            </a:r>
          </a:p>
          <a:p>
            <a:endParaRPr lang="ru-RU" sz="900" b="1" dirty="0">
              <a:latin typeface="Vinnytsia Sans" panose="00000500000000000000" pitchFamily="2" charset="0"/>
            </a:endParaRPr>
          </a:p>
          <a:p>
            <a:r>
              <a:rPr lang="uk-UA" sz="1200" b="1" dirty="0">
                <a:latin typeface="Vinnytsia Sans" panose="00000500000000000000" pitchFamily="2" charset="0"/>
              </a:rPr>
              <a:t>1 учасник</a:t>
            </a:r>
          </a:p>
          <a:p>
            <a:endParaRPr lang="uk-UA" sz="1000" dirty="0">
              <a:latin typeface="Vinnytsia Sans" panose="00000500000000000000" pitchFamily="2" charset="0"/>
            </a:endParaRPr>
          </a:p>
          <a:p>
            <a:r>
              <a:rPr lang="uk-UA" sz="2400" b="1" dirty="0">
                <a:latin typeface="Vinnytsia Sans" panose="00000500000000000000" pitchFamily="2" charset="0"/>
              </a:rPr>
              <a:t>640 524 </a:t>
            </a:r>
            <a:r>
              <a:rPr lang="uk-UA" sz="1400" b="1" dirty="0">
                <a:latin typeface="Vinnytsia Sans" panose="00000500000000000000" pitchFamily="2" charset="0"/>
              </a:rPr>
              <a:t>грн</a:t>
            </a:r>
            <a:r>
              <a:rPr lang="uk-UA" sz="1400" dirty="0">
                <a:latin typeface="Vinnytsia Sans" panose="00000500000000000000" pitchFamily="2" charset="0"/>
              </a:rPr>
              <a:t> </a:t>
            </a:r>
          </a:p>
          <a:p>
            <a:r>
              <a:rPr lang="uk-UA" sz="1100" dirty="0">
                <a:latin typeface="Vinnytsia Sans" panose="00000500000000000000" pitchFamily="2" charset="0"/>
              </a:rPr>
              <a:t>(в т. ч. ПДВ)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" b="13032"/>
          <a:stretch/>
        </p:blipFill>
        <p:spPr>
          <a:xfrm>
            <a:off x="0" y="3471907"/>
            <a:ext cx="2111258" cy="1644073"/>
          </a:xfrm>
          <a:prstGeom prst="rect">
            <a:avLst/>
          </a:prstGeom>
        </p:spPr>
      </p:pic>
      <p:sp>
        <p:nvSpPr>
          <p:cNvPr id="22" name="Прямокутник 15"/>
          <p:cNvSpPr/>
          <p:nvPr/>
        </p:nvSpPr>
        <p:spPr>
          <a:xfrm>
            <a:off x="2434107" y="1609859"/>
            <a:ext cx="207349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Нежитлове приміщення, </a:t>
            </a:r>
            <a:br>
              <a:rPr lang="uk-UA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</a:b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вул. </a:t>
            </a: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Дачна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, 3 </a:t>
            </a:r>
          </a:p>
          <a:p>
            <a:pPr lvl="0"/>
            <a:r>
              <a:rPr lang="uk-UA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(7,8 м</a:t>
            </a:r>
            <a:r>
              <a:rPr lang="uk-UA" sz="1200" b="1" baseline="300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2</a:t>
            </a:r>
            <a:r>
              <a:rPr lang="uk-UA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)</a:t>
            </a:r>
          </a:p>
          <a:p>
            <a:pPr lvl="0"/>
            <a:endParaRPr lang="uk-UA" sz="900" b="1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 lvl="0"/>
            <a:r>
              <a:rPr lang="uk-UA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1 учасник</a:t>
            </a:r>
            <a:endParaRPr lang="uk-UA" sz="2000" b="1" baseline="30000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 lvl="0"/>
            <a:endParaRPr lang="uk-UA" sz="1000" b="1" dirty="0"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279 768 </a:t>
            </a:r>
            <a:r>
              <a:rPr lang="uk-UA" sz="1400" b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</a:p>
          <a:p>
            <a:r>
              <a:rPr lang="uk-UA" sz="1100" dirty="0">
                <a:latin typeface="Vinnytsia Sans" panose="00000500000000000000" pitchFamily="50" charset="0"/>
                <a:cs typeface="Times New Roman" panose="02020603050405020304" pitchFamily="18" charset="0"/>
              </a:rPr>
              <a:t>(в т. ч. ПДВ)</a:t>
            </a:r>
          </a:p>
          <a:p>
            <a:pPr lvl="0"/>
            <a:endParaRPr lang="uk-UA" sz="1000" dirty="0"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3"/>
          <p:cNvSpPr/>
          <p:nvPr/>
        </p:nvSpPr>
        <p:spPr>
          <a:xfrm>
            <a:off x="4597758" y="1622738"/>
            <a:ext cx="222160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Vinnytsia Sans" panose="00000500000000000000" pitchFamily="2" charset="0"/>
              </a:rPr>
              <a:t>Нежитлове приміщення,</a:t>
            </a:r>
            <a:endParaRPr lang="ru-RU" sz="1200" dirty="0">
              <a:latin typeface="Vinnytsia Sans" panose="00000500000000000000" pitchFamily="2" charset="0"/>
            </a:endParaRPr>
          </a:p>
          <a:p>
            <a:r>
              <a:rPr lang="uk-UA" sz="1200" b="1" dirty="0">
                <a:latin typeface="Vinnytsia Sans" panose="00000500000000000000" pitchFamily="2" charset="0"/>
              </a:rPr>
              <a:t>вул. Пирогова, 47</a:t>
            </a:r>
            <a:r>
              <a:rPr lang="ru-RU" sz="1200" b="1" dirty="0">
                <a:latin typeface="Vinnytsia Sans" panose="00000500000000000000" pitchFamily="2" charset="0"/>
              </a:rPr>
              <a:t> </a:t>
            </a:r>
          </a:p>
          <a:p>
            <a:r>
              <a:rPr lang="uk-UA" sz="1200" b="1" dirty="0">
                <a:latin typeface="Vinnytsia Sans" panose="00000500000000000000" pitchFamily="2" charset="0"/>
              </a:rPr>
              <a:t>(16,4 </a:t>
            </a:r>
            <a:r>
              <a:rPr lang="uk-UA" sz="1200" b="1" dirty="0">
                <a:latin typeface="Vinnytsia Sans" panose="00000500000000000000" pitchFamily="50" charset="0"/>
              </a:rPr>
              <a:t>м</a:t>
            </a:r>
            <a:r>
              <a:rPr lang="uk-UA" sz="1200" b="1" baseline="30000" dirty="0">
                <a:latin typeface="Vinnytsia Sans" panose="00000500000000000000" pitchFamily="50" charset="0"/>
              </a:rPr>
              <a:t>2</a:t>
            </a:r>
            <a:r>
              <a:rPr lang="uk-UA" sz="1200" b="1" dirty="0">
                <a:latin typeface="Vinnytsia Sans" panose="00000500000000000000" pitchFamily="2" charset="0"/>
              </a:rPr>
              <a:t>)</a:t>
            </a:r>
          </a:p>
          <a:p>
            <a:endParaRPr lang="uk-UA" sz="900" b="1" dirty="0">
              <a:latin typeface="Vinnytsia Sans" panose="00000500000000000000" pitchFamily="2" charset="0"/>
            </a:endParaRPr>
          </a:p>
          <a:p>
            <a:r>
              <a:rPr lang="uk-UA" sz="1200" b="1" dirty="0">
                <a:latin typeface="Vinnytsia Sans" panose="00000500000000000000" pitchFamily="2" charset="0"/>
              </a:rPr>
              <a:t>1 учасник</a:t>
            </a:r>
          </a:p>
          <a:p>
            <a:endParaRPr lang="uk-UA" sz="900" dirty="0">
              <a:latin typeface="Vinnytsia Sans" panose="00000500000000000000" pitchFamily="2" charset="0"/>
            </a:endParaRPr>
          </a:p>
          <a:p>
            <a:r>
              <a:rPr lang="uk-UA" sz="2400" b="1" dirty="0">
                <a:latin typeface="Vinnytsia Sans" panose="00000500000000000000" pitchFamily="2" charset="0"/>
              </a:rPr>
              <a:t>214 200 </a:t>
            </a:r>
            <a:r>
              <a:rPr lang="uk-UA" sz="1400" b="1" dirty="0">
                <a:latin typeface="Vinnytsia Sans" panose="00000500000000000000" pitchFamily="2" charset="0"/>
              </a:rPr>
              <a:t>грн</a:t>
            </a:r>
            <a:endParaRPr lang="uk-UA" sz="3600" dirty="0">
              <a:latin typeface="Vinnytsia Sans" panose="00000500000000000000" pitchFamily="2" charset="0"/>
            </a:endParaRPr>
          </a:p>
          <a:p>
            <a:r>
              <a:rPr lang="uk-UA" sz="1100" dirty="0">
                <a:latin typeface="Vinnytsia Sans" panose="00000500000000000000" pitchFamily="2" charset="0"/>
              </a:rPr>
              <a:t>(в т. ч. ПДВ)</a:t>
            </a:r>
            <a:endParaRPr lang="ru-RU" sz="1100" dirty="0">
              <a:latin typeface="Vinnytsia Sans" panose="00000500000000000000" pitchFamily="2" charset="0"/>
            </a:endParaRPr>
          </a:p>
          <a:p>
            <a:endParaRPr lang="ru-RU" sz="1200" b="1" dirty="0">
              <a:latin typeface="Vinnytsia Sans" panose="00000500000000000000" pitchFamily="2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12" b="7631"/>
          <a:stretch/>
        </p:blipFill>
        <p:spPr>
          <a:xfrm>
            <a:off x="4563740" y="3456562"/>
            <a:ext cx="2248634" cy="1659418"/>
          </a:xfrm>
          <a:prstGeom prst="rect">
            <a:avLst/>
          </a:prstGeom>
        </p:spPr>
      </p:pic>
      <p:sp>
        <p:nvSpPr>
          <p:cNvPr id="28" name="Прямокутник 31"/>
          <p:cNvSpPr/>
          <p:nvPr/>
        </p:nvSpPr>
        <p:spPr>
          <a:xfrm>
            <a:off x="6790331" y="1618607"/>
            <a:ext cx="233107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Vinnytsia Sans" panose="00000500000000000000" pitchFamily="2" charset="0"/>
              </a:rPr>
              <a:t>Нежитлова будівля, </a:t>
            </a:r>
          </a:p>
          <a:p>
            <a:r>
              <a:rPr lang="uk-UA" sz="1200" b="1" dirty="0">
                <a:latin typeface="Vinnytsia Sans" panose="00000500000000000000" pitchFamily="2" charset="0"/>
              </a:rPr>
              <a:t>вул. Генерала </a:t>
            </a:r>
          </a:p>
          <a:p>
            <a:r>
              <a:rPr lang="uk-UA" sz="1200" b="1" dirty="0">
                <a:latin typeface="Vinnytsia Sans" panose="00000500000000000000" pitchFamily="2" charset="0"/>
              </a:rPr>
              <a:t>Григоренка, 39-Б (11,5 </a:t>
            </a:r>
            <a:r>
              <a:rPr lang="uk-UA" sz="1200" b="1" dirty="0">
                <a:latin typeface="Vinnytsia Sans" panose="00000500000000000000" pitchFamily="50" charset="0"/>
              </a:rPr>
              <a:t>м</a:t>
            </a:r>
            <a:r>
              <a:rPr lang="uk-UA" sz="1200" b="1" baseline="30000" dirty="0">
                <a:latin typeface="Vinnytsia Sans" panose="00000500000000000000" pitchFamily="50" charset="0"/>
              </a:rPr>
              <a:t>2</a:t>
            </a:r>
            <a:r>
              <a:rPr lang="uk-UA" sz="1200" b="1" dirty="0">
                <a:latin typeface="Vinnytsia Sans" panose="00000500000000000000" pitchFamily="50" charset="0"/>
              </a:rPr>
              <a:t>)</a:t>
            </a:r>
          </a:p>
          <a:p>
            <a:endParaRPr lang="uk-UA" sz="1200" b="1" baseline="30000" dirty="0">
              <a:latin typeface="Vinnytsia Sans" panose="00000500000000000000" pitchFamily="50" charset="0"/>
            </a:endParaRPr>
          </a:p>
          <a:p>
            <a:r>
              <a:rPr lang="uk-UA" sz="1200" b="1" dirty="0">
                <a:latin typeface="Vinnytsia Sans" panose="00000500000000000000" pitchFamily="2" charset="0"/>
              </a:rPr>
              <a:t>1 учасник</a:t>
            </a:r>
          </a:p>
          <a:p>
            <a:endParaRPr lang="uk-UA" sz="800" dirty="0">
              <a:latin typeface="Vinnytsia Sans" panose="00000500000000000000" pitchFamily="2" charset="0"/>
            </a:endParaRPr>
          </a:p>
          <a:p>
            <a:r>
              <a:rPr lang="uk-UA" sz="2400" b="1" dirty="0">
                <a:latin typeface="Vinnytsia Sans" panose="00000500000000000000" pitchFamily="2" charset="0"/>
              </a:rPr>
              <a:t>94 146 </a:t>
            </a:r>
            <a:r>
              <a:rPr lang="uk-UA" sz="1400" b="1" dirty="0">
                <a:latin typeface="Vinnytsia Sans" panose="00000500000000000000" pitchFamily="2" charset="0"/>
              </a:rPr>
              <a:t>грн</a:t>
            </a:r>
            <a:endParaRPr lang="uk-UA" sz="1400" dirty="0">
              <a:latin typeface="Vinnytsia Sans" panose="00000500000000000000" pitchFamily="2" charset="0"/>
            </a:endParaRPr>
          </a:p>
          <a:p>
            <a:r>
              <a:rPr lang="uk-UA" sz="1100" dirty="0">
                <a:latin typeface="Vinnytsia Sans" panose="00000500000000000000" pitchFamily="2" charset="0"/>
              </a:rPr>
              <a:t>(в т. ч. ПДВ)</a:t>
            </a:r>
            <a:endParaRPr lang="ru-RU" sz="1100" dirty="0">
              <a:latin typeface="Vinnytsia Sans" panose="000005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443" y="3454009"/>
            <a:ext cx="2299750" cy="16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62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5566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 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624343" y="754786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ТОП-10 НАЙУСПІШНІШИХ ГРОМАД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rgbClr val="EE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" y="154123"/>
            <a:ext cx="1213252" cy="1213252"/>
          </a:xfrm>
          <a:prstGeom prst="rect">
            <a:avLst/>
          </a:prstGeom>
        </p:spPr>
      </p:pic>
      <p:sp>
        <p:nvSpPr>
          <p:cNvPr id="22" name="Прямоугольник 3"/>
          <p:cNvSpPr/>
          <p:nvPr/>
        </p:nvSpPr>
        <p:spPr>
          <a:xfrm>
            <a:off x="2834374" y="1739491"/>
            <a:ext cx="29695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Vinnytsia Sans" panose="00000500000000000000" pitchFamily="2" charset="0"/>
              </a:rPr>
              <a:t>  </a:t>
            </a:r>
            <a:endParaRPr lang="ru-RU" sz="1200" b="1" dirty="0">
              <a:latin typeface="Vinnytsia Sans" panose="00000500000000000000" pitchFamily="2" charset="0"/>
            </a:endParaRPr>
          </a:p>
        </p:txBody>
      </p:sp>
      <p:pic>
        <p:nvPicPr>
          <p:cNvPr id="17" name="Рисунок 16" descr="Зображення, що містить одежа, костюм, особа, Обличчя людини">
            <a:extLst>
              <a:ext uri="{FF2B5EF4-FFF2-40B4-BE49-F238E27FC236}">
                <a16:creationId xmlns:a16="http://schemas.microsoft.com/office/drawing/2014/main" id="{4B140CB1-3219-2593-30F2-326BDBD49D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40" y="2047088"/>
            <a:ext cx="3632475" cy="2663091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674515" y="2064683"/>
            <a:ext cx="36446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Vinnytsia Sans" panose="00000500000000000000" pitchFamily="50" charset="0"/>
                <a:ea typeface="Verdana" panose="020B0604030504040204" pitchFamily="34" charset="0"/>
              </a:rPr>
              <a:t>Отримано </a:t>
            </a:r>
            <a:r>
              <a:rPr lang="ru-RU" sz="14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відзнаку</a:t>
            </a:r>
            <a:r>
              <a:rPr lang="ru-RU" sz="1400" dirty="0">
                <a:latin typeface="Vinnytsia Sans" panose="00000500000000000000" pitchFamily="50" charset="0"/>
                <a:ea typeface="Verdana" panose="020B0604030504040204" pitchFamily="34" charset="0"/>
              </a:rPr>
              <a:t> за рейтингом громад, </a:t>
            </a:r>
            <a:r>
              <a:rPr lang="ru-RU" sz="14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які</a:t>
            </a:r>
            <a:r>
              <a:rPr lang="ru-RU" sz="14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були</a:t>
            </a:r>
            <a:r>
              <a:rPr lang="ru-RU" sz="14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4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найуспішнішими</a:t>
            </a:r>
            <a:r>
              <a:rPr lang="ru-RU" sz="14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серед</a:t>
            </a:r>
            <a:r>
              <a:rPr lang="ru-RU" sz="14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комунальних</a:t>
            </a:r>
            <a:r>
              <a:rPr lang="ru-RU" sz="14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організаторів</a:t>
            </a:r>
            <a:r>
              <a:rPr lang="ru-RU" sz="1400" dirty="0">
                <a:latin typeface="Vinnytsia Sans" panose="00000500000000000000" pitchFamily="50" charset="0"/>
                <a:ea typeface="Verdana" panose="020B0604030504040204" pitchFamily="34" charset="0"/>
              </a:rPr>
              <a:t>  </a:t>
            </a:r>
          </a:p>
          <a:p>
            <a:r>
              <a:rPr lang="ru-RU" sz="1400" dirty="0">
                <a:latin typeface="Vinnytsia Sans" panose="00000500000000000000" pitchFamily="50" charset="0"/>
                <a:ea typeface="Verdana" panose="020B0604030504040204" pitchFamily="34" charset="0"/>
              </a:rPr>
              <a:t>за </a:t>
            </a:r>
            <a:r>
              <a:rPr lang="ru-RU" sz="14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підсумками</a:t>
            </a:r>
            <a:r>
              <a:rPr lang="ru-RU" sz="1400" dirty="0">
                <a:latin typeface="Vinnytsia Sans" panose="00000500000000000000" pitchFamily="50" charset="0"/>
                <a:ea typeface="Verdana" panose="020B0604030504040204" pitchFamily="34" charset="0"/>
              </a:rPr>
              <a:t> онлайн-аукціонів в </a:t>
            </a:r>
            <a:r>
              <a:rPr lang="ru-RU" sz="14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електронній</a:t>
            </a:r>
            <a:r>
              <a:rPr lang="ru-RU" sz="14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торговій</a:t>
            </a:r>
            <a:r>
              <a:rPr lang="ru-RU" sz="14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системі</a:t>
            </a:r>
            <a:r>
              <a:rPr lang="ru-RU" sz="1400" dirty="0">
                <a:latin typeface="Vinnytsia Sans" panose="00000500000000000000" pitchFamily="50" charset="0"/>
                <a:ea typeface="Verdana" panose="020B0604030504040204" pitchFamily="34" charset="0"/>
              </a:rPr>
              <a:t>  Прозорро.Продажі у 2024 </a:t>
            </a:r>
            <a:r>
              <a:rPr lang="ru-RU" sz="14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році</a:t>
            </a:r>
            <a:endParaRPr lang="ru-RU" sz="14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34502" y="2180536"/>
            <a:ext cx="78372" cy="783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2337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ІНФРАСТРУКТУРА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rgbClr val="EE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" y="154123"/>
            <a:ext cx="1213252" cy="1213252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3450077" y="1477203"/>
            <a:ext cx="48632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ІНВЕНТАРИЗАЦІЯ ОБ'ЄКТІВ ІНЖЕНЕРНОЇ ІНФРАСТРУКТУРИ КОМУНАЛЬНОЇ ВЛАСНОСТІ 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3450076" y="2085886"/>
            <a:ext cx="448120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 err="1">
                <a:latin typeface="Vinnytsia Sans" panose="00000500000000000000" pitchFamily="50" charset="0"/>
              </a:rPr>
              <a:t>Розміщено</a:t>
            </a:r>
            <a:r>
              <a:rPr lang="ru-RU" sz="1200" dirty="0">
                <a:latin typeface="Vinnytsia Sans" panose="00000500000000000000" pitchFamily="50" charset="0"/>
              </a:rPr>
              <a:t> на </a:t>
            </a:r>
            <a:r>
              <a:rPr lang="ru-RU" sz="1200" dirty="0" err="1">
                <a:latin typeface="Vinnytsia Sans" panose="00000500000000000000" pitchFamily="50" charset="0"/>
              </a:rPr>
              <a:t>внутрішніх</a:t>
            </a:r>
            <a:r>
              <a:rPr lang="ru-RU" sz="1200" dirty="0">
                <a:latin typeface="Vinnytsia Sans" panose="00000500000000000000" pitchFamily="50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</a:rPr>
              <a:t>інформаційних</a:t>
            </a:r>
            <a:r>
              <a:rPr lang="ru-RU" sz="1200" dirty="0">
                <a:latin typeface="Vinnytsia Sans" panose="00000500000000000000" pitchFamily="50" charset="0"/>
              </a:rPr>
              <a:t> ресурсах </a:t>
            </a:r>
            <a:r>
              <a:rPr lang="ru-RU" sz="1200" dirty="0" err="1">
                <a:latin typeface="Vinnytsia Sans" panose="00000500000000000000" pitchFamily="50" charset="0"/>
              </a:rPr>
              <a:t>міської</a:t>
            </a:r>
            <a:r>
              <a:rPr lang="ru-RU" sz="1200" dirty="0">
                <a:latin typeface="Vinnytsia Sans" panose="00000500000000000000" pitchFamily="50" charset="0"/>
              </a:rPr>
              <a:t> ради</a:t>
            </a:r>
          </a:p>
          <a:p>
            <a:pPr>
              <a:spcAft>
                <a:spcPts val="600"/>
              </a:spcAft>
            </a:pPr>
            <a:r>
              <a:rPr lang="ru-RU" sz="1200" dirty="0" err="1">
                <a:latin typeface="Vinnytsia Sans" panose="00000500000000000000" pitchFamily="50" charset="0"/>
              </a:rPr>
              <a:t>Звітування</a:t>
            </a:r>
            <a:r>
              <a:rPr lang="ru-RU" sz="1200" dirty="0">
                <a:latin typeface="Vinnytsia Sans" panose="00000500000000000000" pitchFamily="50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</a:rPr>
              <a:t>балансоутримувачів</a:t>
            </a:r>
            <a:r>
              <a:rPr lang="ru-RU" sz="1200" dirty="0">
                <a:latin typeface="Vinnytsia Sans" panose="00000500000000000000" pitchFamily="50" charset="0"/>
              </a:rPr>
              <a:t> до 1 </a:t>
            </a:r>
            <a:r>
              <a:rPr lang="ru-RU" sz="1200" dirty="0" err="1">
                <a:latin typeface="Vinnytsia Sans" panose="00000500000000000000" pitchFamily="50" charset="0"/>
              </a:rPr>
              <a:t>травня</a:t>
            </a:r>
            <a:r>
              <a:rPr lang="ru-RU" sz="1200" dirty="0">
                <a:latin typeface="Vinnytsia Sans" panose="00000500000000000000" pitchFamily="50" charset="0"/>
              </a:rPr>
              <a:t> </a:t>
            </a:r>
            <a:br>
              <a:rPr lang="ru-RU" sz="1200" dirty="0">
                <a:latin typeface="Vinnytsia Sans" panose="00000500000000000000" pitchFamily="50" charset="0"/>
              </a:rPr>
            </a:br>
            <a:r>
              <a:rPr lang="ru-RU" sz="1200" dirty="0">
                <a:latin typeface="Vinnytsia Sans" panose="00000500000000000000" pitchFamily="50" charset="0"/>
              </a:rPr>
              <a:t>поточного року за </a:t>
            </a:r>
            <a:r>
              <a:rPr lang="ru-RU" sz="1200" dirty="0" err="1">
                <a:latin typeface="Vinnytsia Sans" panose="00000500000000000000" pitchFamily="50" charset="0"/>
              </a:rPr>
              <a:t>попередній</a:t>
            </a:r>
            <a:r>
              <a:rPr lang="ru-RU" sz="1200" dirty="0">
                <a:latin typeface="Vinnytsia Sans" panose="00000500000000000000" pitchFamily="50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</a:rPr>
              <a:t>звітний</a:t>
            </a:r>
            <a:r>
              <a:rPr lang="ru-RU" sz="1200" dirty="0">
                <a:latin typeface="Vinnytsia Sans" panose="00000500000000000000" pitchFamily="50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</a:rPr>
              <a:t>рік</a:t>
            </a:r>
            <a:r>
              <a:rPr lang="ru-RU" sz="1200" dirty="0">
                <a:latin typeface="Vinnytsia Sans" panose="00000500000000000000" pitchFamily="50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uk-UA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2" y="1508847"/>
            <a:ext cx="2730370" cy="36400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/>
          <a:stretch/>
        </p:blipFill>
        <p:spPr>
          <a:xfrm>
            <a:off x="3523137" y="3119587"/>
            <a:ext cx="3999586" cy="20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1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0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8285" y="744412"/>
            <a:ext cx="729292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Vinnytsia Sans" panose="00000500000000000000" pitchFamily="50" charset="0"/>
                <a:ea typeface="Verdana" panose="020B0604030504040204" pitchFamily="34" charset="0"/>
              </a:rPr>
              <a:t>ЗАРЕЄСТРОВАНО ЗА ВІННИЦЬКОЮ МІСЬКОЮ ТЕРИТОРІАЛЬНОЮ ГРОМАДОЮ</a:t>
            </a:r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endParaRPr lang="ru-RU" sz="28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ТУРБОТА</a:t>
            </a: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кутник 2"/>
          <p:cNvSpPr/>
          <p:nvPr/>
        </p:nvSpPr>
        <p:spPr>
          <a:xfrm>
            <a:off x="1637959" y="1814591"/>
            <a:ext cx="346581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19 квартир</a:t>
            </a:r>
          </a:p>
          <a:p>
            <a:pPr lvl="0">
              <a:spcAft>
                <a:spcPts val="600"/>
              </a:spcAft>
            </a:pP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(вул. 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Академіка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Янгеля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, 54)</a:t>
            </a:r>
          </a:p>
          <a:p>
            <a:pPr>
              <a:spcAft>
                <a:spcPts val="600"/>
              </a:spcAft>
            </a:pP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1 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квартира 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(вул.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Гетьмана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Мазепи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, 8-А)</a:t>
            </a:r>
          </a:p>
          <a:p>
            <a:pPr>
              <a:spcAft>
                <a:spcPts val="600"/>
              </a:spcAft>
            </a:pP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новозбудований корпус </a:t>
            </a: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Вінницького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регіонального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клінічного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лікувально-діагностичного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центру </a:t>
            </a: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серцево-судинної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патології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(вул.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Хмельницьке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шосе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, 98Б)</a:t>
            </a:r>
          </a:p>
          <a:p>
            <a:pPr>
              <a:spcAft>
                <a:spcPts val="600"/>
              </a:spcAft>
            </a:pP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приміщення в ЖК «</a:t>
            </a: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Сімейний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комфорт» </a:t>
            </a: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площею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113,5 м кв. для розміщення </a:t>
            </a: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амбулаторії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загальної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практики </a:t>
            </a: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сімейної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медицини</a:t>
            </a:r>
            <a:endParaRPr lang="ru-RU" sz="1200" b="1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(вул. Немирівське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шосе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, 94ж, корп. 1.)</a:t>
            </a:r>
          </a:p>
          <a:p>
            <a:pPr>
              <a:spcAft>
                <a:spcPts val="600"/>
              </a:spcAft>
            </a:pPr>
            <a:endParaRPr lang="ru-RU" sz="1200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200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</a:p>
        </p:txBody>
      </p:sp>
      <p:sp>
        <p:nvSpPr>
          <p:cNvPr id="18" name="Овал 17"/>
          <p:cNvSpPr/>
          <p:nvPr/>
        </p:nvSpPr>
        <p:spPr>
          <a:xfrm>
            <a:off x="1415890" y="1927924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/>
          <p:cNvSpPr/>
          <p:nvPr/>
        </p:nvSpPr>
        <p:spPr>
          <a:xfrm>
            <a:off x="1413667" y="2443434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9" y="95630"/>
            <a:ext cx="1303354" cy="1303354"/>
          </a:xfrm>
          <a:prstGeom prst="rect">
            <a:avLst/>
          </a:prstGeom>
        </p:spPr>
      </p:pic>
      <p:sp>
        <p:nvSpPr>
          <p:cNvPr id="17" name="Прямокутник 16"/>
          <p:cNvSpPr/>
          <p:nvPr/>
        </p:nvSpPr>
        <p:spPr>
          <a:xfrm>
            <a:off x="1645037" y="2947966"/>
            <a:ext cx="268974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200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 lvl="0">
              <a:spcAft>
                <a:spcPts val="600"/>
              </a:spcAft>
            </a:pPr>
            <a:endParaRPr lang="ru-RU" sz="1200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784" y="2965553"/>
            <a:ext cx="79255" cy="792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8973" t="-693"/>
          <a:stretch/>
        </p:blipFill>
        <p:spPr>
          <a:xfrm>
            <a:off x="6225571" y="3512056"/>
            <a:ext cx="2565466" cy="159418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785" y="4032138"/>
            <a:ext cx="79255" cy="792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3F37BC-7081-4B4C-9581-6CE4617373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4" r="-909" b="4673"/>
          <a:stretch/>
        </p:blipFill>
        <p:spPr>
          <a:xfrm>
            <a:off x="6225571" y="1668700"/>
            <a:ext cx="2564303" cy="18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87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0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8285" y="804608"/>
            <a:ext cx="729292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Vinnytsia Sans" panose="00000500000000000000" pitchFamily="50" charset="0"/>
                <a:ea typeface="Verdana" panose="020B0604030504040204" pitchFamily="34" charset="0"/>
              </a:rPr>
              <a:t>ДИТЯЧИЙ БУДИНОК СІМЕЙНОГО ТИПУ</a:t>
            </a:r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endParaRPr lang="ru-RU" sz="28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ТУРБОТА</a:t>
            </a: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кутник 2"/>
          <p:cNvSpPr/>
          <p:nvPr/>
        </p:nvSpPr>
        <p:spPr>
          <a:xfrm>
            <a:off x="656978" y="2180555"/>
            <a:ext cx="2799093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житловий </a:t>
            </a: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будинок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загальною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площею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276,3 кв. м та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земельну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ділянку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на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якій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розташований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житловий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будинок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,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кадастровий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номер 0520682803:02:002:0200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площею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0,10 га, за адресою: Вінницька обл., Вінницький р-н, м. Вінниця, вул.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Юхима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Сіцінського, 46</a:t>
            </a:r>
          </a:p>
          <a:p>
            <a:pPr>
              <a:spcAft>
                <a:spcPts val="600"/>
              </a:spcAft>
            </a:pPr>
            <a:endParaRPr lang="ru-RU" sz="1200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</a:p>
        </p:txBody>
      </p:sp>
      <p:sp>
        <p:nvSpPr>
          <p:cNvPr id="19" name="Овал 18"/>
          <p:cNvSpPr/>
          <p:nvPr/>
        </p:nvSpPr>
        <p:spPr>
          <a:xfrm>
            <a:off x="434502" y="2290783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8" y="18941"/>
            <a:ext cx="1265110" cy="1265110"/>
          </a:xfrm>
          <a:prstGeom prst="rect">
            <a:avLst/>
          </a:prstGeom>
        </p:spPr>
      </p:pic>
      <p:sp>
        <p:nvSpPr>
          <p:cNvPr id="17" name="Прямокутник 16"/>
          <p:cNvSpPr/>
          <p:nvPr/>
        </p:nvSpPr>
        <p:spPr>
          <a:xfrm>
            <a:off x="1645037" y="2947966"/>
            <a:ext cx="268974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200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 lvl="0">
              <a:spcAft>
                <a:spcPts val="600"/>
              </a:spcAft>
            </a:pPr>
            <a:endParaRPr lang="ru-RU" sz="1200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335560" y="1467833"/>
            <a:ext cx="7005581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cap="all" dirty="0" err="1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Microsoft Sans Serif" panose="020B0604020202020204" pitchFamily="34" charset="0"/>
              </a:rPr>
              <a:t>Придбано</a:t>
            </a:r>
            <a:r>
              <a:rPr lang="ru-RU" sz="1400" b="1" cap="all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Microsoft Sans Serif" panose="020B0604020202020204" pitchFamily="34" charset="0"/>
              </a:rPr>
              <a:t> В </a:t>
            </a:r>
            <a:r>
              <a:rPr lang="ru-RU" sz="1400" b="1" cap="all" dirty="0" err="1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Microsoft Sans Serif" panose="020B0604020202020204" pitchFamily="34" charset="0"/>
              </a:rPr>
              <a:t>комунальну</a:t>
            </a:r>
            <a:r>
              <a:rPr lang="ru-RU" sz="1400" b="1" cap="all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400" b="1" cap="all" dirty="0" err="1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Microsoft Sans Serif" panose="020B0604020202020204" pitchFamily="34" charset="0"/>
              </a:rPr>
              <a:t>власність</a:t>
            </a:r>
            <a:endParaRPr lang="ru-RU" sz="1200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r="23506" b="13197"/>
          <a:stretch/>
        </p:blipFill>
        <p:spPr>
          <a:xfrm>
            <a:off x="4113049" y="1888969"/>
            <a:ext cx="2627063" cy="16525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-444"/>
          <a:stretch/>
        </p:blipFill>
        <p:spPr>
          <a:xfrm>
            <a:off x="6796815" y="3572098"/>
            <a:ext cx="2347185" cy="15714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t="429" r="2361" b="871"/>
          <a:stretch/>
        </p:blipFill>
        <p:spPr>
          <a:xfrm>
            <a:off x="4113049" y="3572098"/>
            <a:ext cx="2627063" cy="157140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472"/>
          <a:stretch/>
        </p:blipFill>
        <p:spPr>
          <a:xfrm>
            <a:off x="6774635" y="1880942"/>
            <a:ext cx="2360913" cy="165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00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0" y="1706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87185" y="679185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ПРОЄКТ РЕКОНСТРУКЦІЇ </a:t>
            </a:r>
            <a:b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ВУЛ. БАТОЗЬКОЇ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ТУРБОТА</a:t>
            </a: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кутник 2"/>
          <p:cNvSpPr/>
          <p:nvPr/>
        </p:nvSpPr>
        <p:spPr>
          <a:xfrm>
            <a:off x="366325" y="1855691"/>
            <a:ext cx="53255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latin typeface="Vinnytsia Sans" panose="00000500000000000000" pitchFamily="50" charset="0"/>
                <a:ea typeface="Verdana" panose="020B0604030504040204" pitchFamily="34" charset="0"/>
              </a:rPr>
              <a:t>Комплекс </a:t>
            </a:r>
            <a:r>
              <a:rPr lang="ru-RU" sz="16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заходів</a:t>
            </a:r>
            <a:r>
              <a:rPr lang="ru-RU" sz="1600" dirty="0">
                <a:latin typeface="Vinnytsia Sans" panose="00000500000000000000" pitchFamily="50" charset="0"/>
                <a:ea typeface="Verdana" panose="020B0604030504040204" pitchFamily="34" charset="0"/>
              </a:rPr>
              <a:t> з метою </a:t>
            </a:r>
            <a:r>
              <a:rPr lang="ru-RU" sz="16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вивільнення</a:t>
            </a:r>
            <a:r>
              <a:rPr lang="ru-RU" sz="16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6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території</a:t>
            </a:r>
            <a:r>
              <a:rPr lang="ru-RU" sz="1600" dirty="0">
                <a:latin typeface="Vinnytsia Sans" panose="00000500000000000000" pitchFamily="50" charset="0"/>
                <a:ea typeface="Verdana" panose="020B0604030504040204" pitchFamily="34" charset="0"/>
              </a:rPr>
              <a:t>, </a:t>
            </a:r>
            <a:r>
              <a:rPr lang="ru-RU" sz="16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що</a:t>
            </a:r>
            <a:r>
              <a:rPr lang="ru-RU" sz="16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6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підлягає</a:t>
            </a:r>
            <a:r>
              <a:rPr lang="ru-RU" sz="16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6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реконструкції</a:t>
            </a:r>
            <a:r>
              <a:rPr lang="ru-RU" sz="1400" dirty="0">
                <a:latin typeface="Vinnytsia Sans" panose="00000500000000000000" pitchFamily="50" charset="0"/>
                <a:ea typeface="Verdana" panose="020B0604030504040204" pitchFamily="34" charset="0"/>
              </a:rPr>
              <a:t>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9" y="95630"/>
            <a:ext cx="1303354" cy="1303354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429514" y="2818801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" t="22434" r="298" b="21102"/>
          <a:stretch/>
        </p:blipFill>
        <p:spPr>
          <a:xfrm>
            <a:off x="5993669" y="3217410"/>
            <a:ext cx="2746232" cy="1890205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632297" y="2712168"/>
            <a:ext cx="46368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укладено договір </a:t>
            </a:r>
            <a:r>
              <a:rPr lang="ru-RU" sz="14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міни</a:t>
            </a:r>
            <a:r>
              <a:rPr lang="ru-RU" sz="14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з ТОВ «СТАРТРІК-ІНВЕСТ», згідно з </a:t>
            </a:r>
            <a:r>
              <a:rPr lang="ru-RU" sz="14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яким</a:t>
            </a:r>
            <a:r>
              <a:rPr lang="ru-RU" sz="14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нежитлове</a:t>
            </a:r>
            <a:r>
              <a:rPr lang="ru-RU" sz="14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приміщення, </a:t>
            </a:r>
            <a:r>
              <a:rPr lang="ru-RU" sz="14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літ</a:t>
            </a:r>
            <a:r>
              <a:rPr lang="ru-RU" sz="14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. «Е»-кафе, </a:t>
            </a:r>
            <a:r>
              <a:rPr lang="ru-RU" sz="14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загальною</a:t>
            </a:r>
            <a:r>
              <a:rPr lang="ru-RU" sz="14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площею</a:t>
            </a:r>
            <a:r>
              <a:rPr lang="ru-RU" sz="14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282,6 кв. м на </a:t>
            </a:r>
            <a:r>
              <a:rPr lang="ru-RU" sz="14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площі</a:t>
            </a:r>
            <a:r>
              <a:rPr lang="ru-RU" sz="14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Привокзальній</a:t>
            </a:r>
            <a:r>
              <a:rPr lang="ru-RU" sz="14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, 2-Д у м. Вінниця зареєстровано за </a:t>
            </a:r>
            <a:r>
              <a:rPr lang="ru-RU" sz="14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Вінницькою</a:t>
            </a:r>
            <a:r>
              <a:rPr lang="ru-RU" sz="14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міською</a:t>
            </a:r>
            <a:r>
              <a:rPr lang="ru-RU" sz="14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територіальною</a:t>
            </a:r>
            <a:r>
              <a:rPr lang="ru-RU" sz="14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громадою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9895" r="22535" b="11157"/>
          <a:stretch/>
        </p:blipFill>
        <p:spPr>
          <a:xfrm>
            <a:off x="5993669" y="1570020"/>
            <a:ext cx="2746232" cy="16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46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ВЗАЄМО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ДІЯ</a:t>
            </a:r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 З ОРГАНІЗАЦІЯМИ СОЦІАЛЬНОЇ СФЕРИ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ТУРБОТА</a:t>
            </a: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кутник 2"/>
          <p:cNvSpPr/>
          <p:nvPr/>
        </p:nvSpPr>
        <p:spPr>
          <a:xfrm>
            <a:off x="342818" y="2042785"/>
            <a:ext cx="378171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ГО «</a:t>
            </a:r>
            <a:r>
              <a:rPr lang="ru-RU" sz="11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Міжнародна</a:t>
            </a: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1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Антинаркотична</a:t>
            </a: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1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Асоціація</a:t>
            </a: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, </a:t>
            </a:r>
            <a:r>
              <a:rPr lang="ru-RU" sz="11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Вінниця</a:t>
            </a: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»</a:t>
            </a:r>
          </a:p>
          <a:p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(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вул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. Київська, 60) </a:t>
            </a:r>
            <a:b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Здійснення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заходів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щодо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соціального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захисту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людей,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що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залежні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, а також –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допомоги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співзалежним членам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їх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родин</a:t>
            </a:r>
          </a:p>
          <a:p>
            <a:endParaRPr lang="ru-RU" sz="9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ГО «</a:t>
            </a:r>
            <a:r>
              <a:rPr lang="ru-RU" sz="11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Полум’я</a:t>
            </a: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1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надії</a:t>
            </a: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» </a:t>
            </a:r>
            <a:b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(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вул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. В. Винниченка, 4-А) </a:t>
            </a:r>
            <a:b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Реалізація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проєкту по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забезпеченню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приміщенням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для 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облаштування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ветеранського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простору для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Захисників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та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Захисниць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у м.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Вінниці</a:t>
            </a:r>
            <a:endParaRPr lang="ru-RU" sz="105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АТ «</a:t>
            </a:r>
            <a:r>
              <a:rPr lang="ru-RU" sz="11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Укрпошта</a:t>
            </a: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»</a:t>
            </a:r>
          </a:p>
          <a:p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(вул. О.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Миргородського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, 82) </a:t>
            </a:r>
            <a:b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Розміщення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відділення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поштового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зв’зку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для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забезпечення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отримання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пенсій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та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соціальних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виплат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соціально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незихищеним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верствам</a:t>
            </a:r>
            <a:r>
              <a:rPr lang="ru-RU" sz="105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  <a:ea typeface="Verdana" panose="020B0604030504040204" pitchFamily="34" charset="0"/>
              </a:rPr>
              <a:t>населення</a:t>
            </a:r>
            <a:endParaRPr lang="ru-RU" sz="105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endParaRPr lang="ru-RU" sz="11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endParaRPr lang="ru-RU" sz="11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9" y="82511"/>
            <a:ext cx="1303354" cy="1303354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342818" y="1711330"/>
            <a:ext cx="5785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ОРГАНІЗОВАНО ПРОСТІР ДЛЯ ЗДІЙСНЕННЯ ДІЯЛЬНОСТІ</a:t>
            </a:r>
          </a:p>
        </p:txBody>
      </p:sp>
      <p:pic>
        <p:nvPicPr>
          <p:cNvPr id="12" name="Рисунок 11" descr="Зображення, що містить одежа, чоловік, особа, стін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BF54BEE-E715-F19D-6B04-7929D2CA70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3" t="2419" r="9336" b="1354"/>
          <a:stretch/>
        </p:blipFill>
        <p:spPr>
          <a:xfrm>
            <a:off x="5826080" y="1848414"/>
            <a:ext cx="1545016" cy="13163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344FC0-53A9-44C2-82C5-95A92B28E7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" t="3970" r="733"/>
          <a:stretch/>
        </p:blipFill>
        <p:spPr>
          <a:xfrm>
            <a:off x="5826080" y="3241001"/>
            <a:ext cx="3306588" cy="19024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D18B7D-140E-4FF0-8226-644333AD5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8" t="979" r="3279"/>
          <a:stretch/>
        </p:blipFill>
        <p:spPr>
          <a:xfrm>
            <a:off x="7443865" y="1848414"/>
            <a:ext cx="1688804" cy="131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37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0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ВЗАЄМО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ДІЯ</a:t>
            </a:r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 З ОРГАНІЗАЦІЯМИ СОЦІАЛЬНОЇ СФЕРИ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ТУРБОТА</a:t>
            </a: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кутник 2"/>
          <p:cNvSpPr/>
          <p:nvPr/>
        </p:nvSpPr>
        <p:spPr>
          <a:xfrm>
            <a:off x="342817" y="2174358"/>
            <a:ext cx="39559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Центр </a:t>
            </a:r>
            <a:r>
              <a:rPr lang="ru-RU" sz="11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допомоги</a:t>
            </a: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 «</a:t>
            </a:r>
            <a:r>
              <a:rPr lang="ru-RU" sz="11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Вільні</a:t>
            </a: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 разом»</a:t>
            </a:r>
            <a:b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(просп.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Космонавтів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, 30) 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Підтримка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та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допомога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переселенцям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з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Херсонщини</a:t>
            </a:r>
            <a:endParaRPr lang="ru-RU" sz="9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 lvl="0"/>
            <a:r>
              <a:rPr lang="ru-RU" sz="1100" b="1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ГО «</a:t>
            </a:r>
            <a:r>
              <a:rPr lang="ru-RU" sz="1100" b="1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Вінницька</a:t>
            </a:r>
            <a:r>
              <a:rPr lang="ru-RU" sz="1100" b="1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рада </a:t>
            </a:r>
            <a:r>
              <a:rPr lang="ru-RU" sz="1100" b="1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осіб</a:t>
            </a:r>
            <a:r>
              <a:rPr lang="ru-RU" sz="1100" b="1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з </a:t>
            </a:r>
            <a:r>
              <a:rPr lang="ru-RU" sz="1100" b="1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інвалідністю</a:t>
            </a:r>
            <a:r>
              <a:rPr lang="ru-RU" sz="1100" b="1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та </a:t>
            </a:r>
            <a:r>
              <a:rPr lang="ru-RU" sz="1100" b="1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учасників</a:t>
            </a:r>
            <a:r>
              <a:rPr lang="ru-RU" sz="1100" b="1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100" b="1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бойових</a:t>
            </a:r>
            <a:r>
              <a:rPr lang="ru-RU" sz="1100" b="1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100" b="1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дій</a:t>
            </a:r>
            <a:r>
              <a:rPr lang="ru-RU" sz="1100" b="1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»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(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вул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.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Замостянська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, 16) </a:t>
            </a:r>
            <a:b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Проведення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діяльності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по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спириянню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захисту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всебічних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інтересів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осіб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з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інвалідністю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та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учасників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бойових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дій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</a:p>
          <a:p>
            <a:pPr lvl="0"/>
            <a:endParaRPr lang="ru-RU" sz="11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ГО «</a:t>
            </a:r>
            <a:r>
              <a:rPr lang="ru-RU" sz="11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Асоціація</a:t>
            </a: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1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українських</a:t>
            </a: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1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психологів</a:t>
            </a: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b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та </a:t>
            </a:r>
            <a:r>
              <a:rPr lang="ru-RU" sz="11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психотерапевтів</a:t>
            </a:r>
            <a: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  <a:t>»</a:t>
            </a:r>
            <a:br>
              <a:rPr lang="ru-RU" sz="1100" b="1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(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вул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.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Київська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, 31) </a:t>
            </a:r>
            <a:b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Організація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та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надання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психологічної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допомоги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громадянам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що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постраждали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внаслідок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війни</a:t>
            </a:r>
            <a:endParaRPr lang="ru-RU" sz="10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9" y="95630"/>
            <a:ext cx="1303354" cy="1303354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342817" y="1727112"/>
            <a:ext cx="5785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ОРГАНІЗОВАНО ПРОСТІР ДЛЯ ЗДІЙСНЕННЯ ДІЯЛЬНОСТІ</a:t>
            </a:r>
          </a:p>
        </p:txBody>
      </p:sp>
      <p:pic>
        <p:nvPicPr>
          <p:cNvPr id="12" name="Рисунок 11" descr="Зображення, що містить текст, одежа, чоловік, Обличчя людини">
            <a:extLst>
              <a:ext uri="{FF2B5EF4-FFF2-40B4-BE49-F238E27FC236}">
                <a16:creationId xmlns:a16="http://schemas.microsoft.com/office/drawing/2014/main" id="{AC3D0B71-8E51-5518-8186-6E67CC03F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087" y="2004111"/>
            <a:ext cx="3669480" cy="295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7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rgbClr val="C6222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3" y="1186775"/>
            <a:ext cx="3052747" cy="30527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429" y="994707"/>
            <a:ext cx="3343478" cy="3343478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560249" y="447658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КЛЮЧОВІ </a:t>
            </a:r>
            <a:r>
              <a:rPr lang="en-US" sz="2800" b="1" dirty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2800" b="1" dirty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НАПРЯМКИ РОБОТИ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607522" y="3866277"/>
            <a:ext cx="1675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БЕЗПЕКА </a:t>
            </a:r>
            <a:r>
              <a:rPr lang="en-US" sz="1400" b="1" dirty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en-US" sz="1400" b="1" dirty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400" b="1" dirty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ТА ОБОРОНА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3494150" y="3866277"/>
            <a:ext cx="1363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6152679" y="3898702"/>
            <a:ext cx="12662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ТУРБОТА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54" y="599207"/>
            <a:ext cx="491260" cy="587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" y="1247689"/>
            <a:ext cx="2880198" cy="288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5981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87185" y="786647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БЕЗБАР’ЄРНИЙ ПРОСТІР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ТУРБОТА</a:t>
            </a: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кутник 2"/>
          <p:cNvSpPr/>
          <p:nvPr/>
        </p:nvSpPr>
        <p:spPr>
          <a:xfrm>
            <a:off x="342817" y="1695485"/>
            <a:ext cx="85352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Додатковими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умовами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договорів оренди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передбачається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забезпечення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умов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безперешкодного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доступу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осіб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з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інвалідністю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та маломобільних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груп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населення</a:t>
            </a: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 algn="just"/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Проведення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обстеження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об'єктів оренди комунальної власності, у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яких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надаються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послуги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населенню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</a:p>
          <a:p>
            <a:pPr algn="just"/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з метою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оцінки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доступності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</a:p>
          <a:p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9" y="95630"/>
            <a:ext cx="1303354" cy="1303354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342818" y="1394341"/>
            <a:ext cx="5785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ОБЛАШТУВАННЯ ТА УТРИМАННЯ В НАЛЕЖНОМУ СТАНІ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t="3204" r="28611" b="20922"/>
          <a:stretch/>
        </p:blipFill>
        <p:spPr>
          <a:xfrm>
            <a:off x="434502" y="2821252"/>
            <a:ext cx="2686278" cy="21697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3C74F8-859F-2540-566C-3F710D506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99" y="2817018"/>
            <a:ext cx="2679885" cy="21826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20EFC8-A382-46D3-8DF5-373C8DDE63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7" b="15758"/>
          <a:stretch/>
        </p:blipFill>
        <p:spPr>
          <a:xfrm>
            <a:off x="3245024" y="2817018"/>
            <a:ext cx="2725148" cy="216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58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334077" y="3189582"/>
            <a:ext cx="7414332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Виготовлено технічну та правовстановлюючу документацію </a:t>
            </a:r>
            <a:b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на </a:t>
            </a:r>
            <a:r>
              <a:rPr lang="uk-UA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46 об’єктів нерухомого майна комунальної власності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Зареєстровано право комунальної власності на </a:t>
            </a:r>
            <a:r>
              <a:rPr lang="uk-UA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56 об'єктів нерухомого майна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</a:rPr>
              <a:t>Реєстраційні дії пов’язані з припиненням права власності на </a:t>
            </a:r>
            <a:r>
              <a:rPr lang="uk-UA" sz="1200" b="1" dirty="0">
                <a:latin typeface="Vinnytsia Sans" panose="00000500000000000000" pitchFamily="50" charset="0"/>
              </a:rPr>
              <a:t>4</a:t>
            </a:r>
            <a:r>
              <a:rPr lang="uk-UA" sz="1200" dirty="0">
                <a:latin typeface="Vinnytsia Sans" panose="00000500000000000000" pitchFamily="50" charset="0"/>
              </a:rPr>
              <a:t> </a:t>
            </a:r>
            <a:r>
              <a:rPr lang="uk-UA" sz="1200" b="1" dirty="0">
                <a:latin typeface="Vinnytsia Sans" panose="00000500000000000000" pitchFamily="50" charset="0"/>
              </a:rPr>
              <a:t>об'єкта нерухомого майна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</a:rPr>
              <a:t>Систематичний огляд комунальної нерухомості</a:t>
            </a:r>
          </a:p>
          <a:p>
            <a:pPr>
              <a:spcAft>
                <a:spcPts val="600"/>
              </a:spcAft>
            </a:pPr>
            <a:endParaRPr lang="uk-UA" sz="1200" dirty="0"/>
          </a:p>
          <a:p>
            <a:pPr lvl="0">
              <a:lnSpc>
                <a:spcPct val="100000"/>
              </a:lnSpc>
              <a:spcAft>
                <a:spcPts val="600"/>
              </a:spcAft>
            </a:pPr>
            <a:endParaRPr lang="uk-UA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1566154" y="471111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ПІДГОТОВЛЕНІ ДОКУМЕНТИ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348468" y="1537902"/>
            <a:ext cx="1235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293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1365237" y="1575624"/>
            <a:ext cx="1784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рішень виконавчого </a:t>
            </a:r>
            <a:b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комітету</a:t>
            </a:r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3412302" y="1536332"/>
            <a:ext cx="1235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innytsia Sans" panose="00000500000000000000" pitchFamily="50" charset="0"/>
              </a:rPr>
              <a:t>36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latin typeface="Vinnytsia Sans" panose="00000500000000000000" pitchFamily="50" charset="0"/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4195611" y="1574054"/>
            <a:ext cx="1151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рішення </a:t>
            </a:r>
            <a:b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міської ради</a:t>
            </a:r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348468" y="2257577"/>
            <a:ext cx="1235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21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1365237" y="2295299"/>
            <a:ext cx="1436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розпорядження</a:t>
            </a:r>
            <a:b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міського голови</a:t>
            </a:r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3412302" y="2256007"/>
            <a:ext cx="1235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207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4195611" y="2384519"/>
            <a:ext cx="7425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наказів</a:t>
            </a:r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sp>
        <p:nvSpPr>
          <p:cNvPr id="22" name="Прямокутник 21"/>
          <p:cNvSpPr/>
          <p:nvPr/>
        </p:nvSpPr>
        <p:spPr>
          <a:xfrm>
            <a:off x="5645286" y="1536332"/>
            <a:ext cx="1235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2657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6662055" y="1574054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опрацьованих листів </a:t>
            </a:r>
            <a:b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та звернень</a:t>
            </a:r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141379" y="3280544"/>
            <a:ext cx="78372" cy="783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Овал 26"/>
          <p:cNvSpPr/>
          <p:nvPr/>
        </p:nvSpPr>
        <p:spPr>
          <a:xfrm>
            <a:off x="1139901" y="3718736"/>
            <a:ext cx="78372" cy="783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/>
          <p:cNvSpPr/>
          <p:nvPr/>
        </p:nvSpPr>
        <p:spPr>
          <a:xfrm>
            <a:off x="1139901" y="3990663"/>
            <a:ext cx="78372" cy="783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Овал 19"/>
          <p:cNvSpPr/>
          <p:nvPr/>
        </p:nvSpPr>
        <p:spPr>
          <a:xfrm>
            <a:off x="1139901" y="4262590"/>
            <a:ext cx="78372" cy="783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6336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562911" y="0"/>
            <a:ext cx="7589020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1842363" y="733827"/>
            <a:ext cx="5311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latin typeface="Vinnytsia Sans" panose="00000500000000000000" pitchFamily="50" charset="0"/>
              </a:rPr>
              <a:t>ДЯКУЮ</a:t>
            </a:r>
          </a:p>
          <a:p>
            <a:r>
              <a:rPr lang="uk-UA" sz="4800" b="1" dirty="0">
                <a:latin typeface="Vinnytsia Sans" panose="00000500000000000000" pitchFamily="50" charset="0"/>
              </a:rPr>
              <a:t>ЗА УВАГУ!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536" y="2660862"/>
            <a:ext cx="1852771" cy="1852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42" y="2736157"/>
            <a:ext cx="433072" cy="433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18" y="2490280"/>
            <a:ext cx="2303023" cy="23030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75" y="2736157"/>
            <a:ext cx="433072" cy="433072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3964307" y="3355621"/>
            <a:ext cx="1188612" cy="71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3810" indent="6668">
              <a:lnSpc>
                <a:spcPct val="100899"/>
              </a:lnSpc>
            </a:pPr>
            <a:r>
              <a:rPr lang="uk-UA" sz="1000" spc="34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Інформація</a:t>
            </a:r>
            <a:r>
              <a:rPr lang="uk-UA" sz="1000" spc="41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 </a:t>
            </a:r>
            <a:r>
              <a:rPr lang="en-US" sz="1000" spc="41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/>
            </a:r>
            <a:br>
              <a:rPr lang="en-US" sz="1000" spc="41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</a:br>
            <a:r>
              <a:rPr lang="uk-UA" sz="1000" spc="49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про</a:t>
            </a:r>
            <a:r>
              <a:rPr lang="uk-UA" sz="1000" spc="-30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 </a:t>
            </a:r>
            <a:r>
              <a:rPr lang="uk-UA" sz="1000" spc="11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діяльність</a:t>
            </a:r>
            <a:r>
              <a:rPr lang="uk-UA" sz="1000" spc="4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 </a:t>
            </a:r>
            <a:r>
              <a:rPr lang="en-US" sz="1000" spc="4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/>
            </a:r>
            <a:br>
              <a:rPr lang="en-US" sz="1000" spc="4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</a:br>
            <a:r>
              <a:rPr lang="uk-UA" sz="1000" spc="23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департаменту</a:t>
            </a:r>
          </a:p>
          <a:p>
            <a:pPr marL="9525" marR="3810" indent="6668">
              <a:lnSpc>
                <a:spcPct val="100899"/>
              </a:lnSpc>
            </a:pPr>
            <a:r>
              <a:rPr lang="uk-UA" sz="1000" spc="23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(651 читач)</a:t>
            </a:r>
            <a:endParaRPr lang="uk-UA" sz="1000" dirty="0">
              <a:solidFill>
                <a:prstClr val="black"/>
              </a:solidFill>
              <a:latin typeface="Vinnytsia Sans" panose="00000500000000000000" pitchFamily="50" charset="0"/>
              <a:cs typeface="Arial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7556792" y="3355621"/>
            <a:ext cx="1188612" cy="71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3810" indent="6668">
              <a:lnSpc>
                <a:spcPct val="100899"/>
              </a:lnSpc>
            </a:pPr>
            <a:r>
              <a:rPr lang="uk-UA" sz="1000" spc="34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Актуальна  інформація про аукціони </a:t>
            </a:r>
            <a:r>
              <a:rPr lang="uk-UA" sz="1000" spc="23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(</a:t>
            </a:r>
            <a:r>
              <a:rPr lang="en-US" sz="1000" spc="23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2</a:t>
            </a:r>
            <a:r>
              <a:rPr lang="uk-UA" sz="1000" spc="23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23 читача)</a:t>
            </a:r>
            <a:endParaRPr lang="uk-UA" sz="1000" dirty="0">
              <a:solidFill>
                <a:prstClr val="black"/>
              </a:solidFill>
              <a:latin typeface="Vinnytsia Sans" panose="00000500000000000000" pitchFamily="50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243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кутник 19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5" y="204279"/>
            <a:ext cx="1131652" cy="113165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566154" y="704572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nytsia Sans" panose="00000500000000000000" pitchFamily="50" charset="0"/>
                <a:ea typeface="+mn-ea"/>
                <a:cs typeface="Times New Roman" panose="02020603050405020304" pitchFamily="18" charset="0"/>
              </a:rPr>
              <a:t>ЗАХИСНІ СПОРУДИ </a:t>
            </a:r>
            <a:b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nytsia Sans" panose="00000500000000000000" pitchFamily="50" charset="0"/>
                <a:ea typeface="+mn-ea"/>
                <a:cs typeface="Times New Roman" panose="02020603050405020304" pitchFamily="18" charset="0"/>
              </a:rPr>
            </a:b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nytsia Sans" panose="00000500000000000000" pitchFamily="50" charset="0"/>
                <a:ea typeface="+mn-ea"/>
                <a:cs typeface="Times New Roman" panose="02020603050405020304" pitchFamily="18" charset="0"/>
              </a:rPr>
              <a:t>ЦИВІЛЬНОГО ЗАХИСТУ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62223"/>
                </a:solidFill>
                <a:effectLst/>
                <a:uLnTx/>
                <a:uFillTx/>
                <a:latin typeface="Vinnytsia Sans" panose="00000500000000000000" pitchFamily="50" charset="0"/>
                <a:ea typeface="Verdana" panose="020B0604030504040204" pitchFamily="34" charset="0"/>
                <a:cs typeface="+mn-cs"/>
              </a:rPr>
              <a:t>#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62223"/>
                </a:solidFill>
                <a:effectLst/>
                <a:uLnTx/>
                <a:uFillTx/>
                <a:latin typeface="Vinnytsia Sans" panose="00000500000000000000" pitchFamily="50" charset="0"/>
                <a:ea typeface="Verdana" panose="020B0604030504040204" pitchFamily="34" charset="0"/>
                <a:cs typeface="+mn-cs"/>
              </a:rPr>
              <a:t>БЕЗПЕКА ТА ОБОРОНА</a:t>
            </a:r>
          </a:p>
        </p:txBody>
      </p:sp>
      <p:sp>
        <p:nvSpPr>
          <p:cNvPr id="6" name="Овал 5"/>
          <p:cNvSpPr/>
          <p:nvPr/>
        </p:nvSpPr>
        <p:spPr>
          <a:xfrm>
            <a:off x="4176409" y="498804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4215871" y="538267"/>
            <a:ext cx="3384674" cy="0"/>
          </a:xfrm>
          <a:prstGeom prst="line">
            <a:avLst/>
          </a:prstGeom>
          <a:ln w="19050">
            <a:solidFill>
              <a:srgbClr val="C622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кутник 12"/>
          <p:cNvSpPr/>
          <p:nvPr/>
        </p:nvSpPr>
        <p:spPr>
          <a:xfrm>
            <a:off x="355930" y="1889288"/>
            <a:ext cx="6252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62223"/>
                </a:solidFill>
                <a:effectLst/>
                <a:uLnTx/>
                <a:uFillTx/>
                <a:latin typeface="Vinnytsia Sans" panose="00000500000000000000" pitchFamily="50" charset="0"/>
                <a:ea typeface="Verdana" panose="020B0604030504040204" pitchFamily="34" charset="0"/>
                <a:cs typeface="+mn-cs"/>
              </a:rPr>
              <a:t>ПРИЙНЯТО ДО КОМУНАЛЬНОЇ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62223"/>
                </a:solidFill>
                <a:effectLst/>
                <a:uLnTx/>
                <a:uFillTx/>
                <a:latin typeface="Vinnytsia Sans" panose="00000500000000000000" pitchFamily="50" charset="0"/>
                <a:ea typeface="Verdana" panose="020B0604030504040204" pitchFamily="34" charset="0"/>
                <a:cs typeface="+mn-cs"/>
              </a:rPr>
              <a:t>ВЛАСНОСТІ: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62223"/>
                </a:solidFill>
                <a:effectLst/>
                <a:uLnTx/>
                <a:uFillTx/>
                <a:latin typeface="Vinnytsia Sans" panose="00000500000000000000" pitchFamily="50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635135" y="2472894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marR="0" lvl="0" indent="0" algn="l" defTabSz="6858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nytsia Sans" panose="00000500000000000000" pitchFamily="50" charset="0"/>
                <a:ea typeface="+mn-ea"/>
                <a:cs typeface="Times New Roman" panose="02020603050405020304" pitchFamily="18" charset="0"/>
              </a:rPr>
              <a:t>вул.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nytsia Sans" panose="00000500000000000000" pitchFamily="50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nytsia Sans" panose="00000500000000000000" pitchFamily="50" charset="0"/>
                <a:ea typeface="+mn-ea"/>
                <a:cs typeface="Times New Roman" panose="02020603050405020304" pitchFamily="18" charset="0"/>
              </a:rPr>
              <a:t>Костянтина Василенка, 18</a:t>
            </a:r>
          </a:p>
          <a:p>
            <a:pPr marL="87313" marR="0" lvl="0" indent="0" algn="l" defTabSz="6858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nytsia Sans" panose="00000500000000000000" pitchFamily="50" charset="0"/>
                <a:ea typeface="+mn-ea"/>
                <a:cs typeface="Times New Roman" panose="02020603050405020304" pitchFamily="18" charset="0"/>
              </a:rPr>
              <a:t>вул. </a:t>
            </a:r>
            <a:r>
              <a:rPr kumimoji="0" lang="uk-U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nytsia Sans" panose="00000500000000000000" pitchFamily="50" charset="0"/>
                <a:ea typeface="+mn-ea"/>
                <a:cs typeface="Times New Roman" panose="02020603050405020304" pitchFamily="18" charset="0"/>
              </a:rPr>
              <a:t>Дубовецька</a:t>
            </a: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nytsia Sans" panose="00000500000000000000" pitchFamily="50" charset="0"/>
                <a:ea typeface="+mn-ea"/>
                <a:cs typeface="Times New Roman" panose="02020603050405020304" pitchFamily="18" charset="0"/>
              </a:rPr>
              <a:t>, 33</a:t>
            </a:r>
          </a:p>
          <a:p>
            <a:pPr marL="87313" marR="0" lvl="0" indent="0" algn="l" defTabSz="6858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nytsia Sans" panose="00000500000000000000" pitchFamily="50" charset="0"/>
                <a:ea typeface="+mn-ea"/>
                <a:cs typeface="Times New Roman" panose="02020603050405020304" pitchFamily="18" charset="0"/>
              </a:rPr>
              <a:t>вул. Данила Нечая, 55 </a:t>
            </a:r>
          </a:p>
          <a:p>
            <a:pPr marL="87313" marR="0" lvl="0" indent="0" algn="l" defTabSz="6858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nytsia Sans" panose="00000500000000000000" pitchFamily="50" charset="0"/>
                <a:ea typeface="+mn-ea"/>
                <a:cs typeface="Times New Roman" panose="02020603050405020304" pitchFamily="18" charset="0"/>
              </a:rPr>
              <a:t>вул. Волошкова, 55</a:t>
            </a:r>
          </a:p>
          <a:p>
            <a:pPr marL="87313" marR="0" lvl="0" indent="0" algn="l" defTabSz="6858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nytsia Sans" panose="00000500000000000000" pitchFamily="50" charset="0"/>
                <a:ea typeface="+mn-ea"/>
                <a:cs typeface="Times New Roman" panose="02020603050405020304" pitchFamily="18" charset="0"/>
              </a:rPr>
              <a:t>вул. Промислова, 2 </a:t>
            </a:r>
          </a:p>
          <a:p>
            <a:pPr marL="87313" marR="0" lvl="0" indent="0" algn="l" defTabSz="6858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nytsia Sans" panose="00000500000000000000" pitchFamily="50" charset="0"/>
                <a:ea typeface="+mn-ea"/>
                <a:cs typeface="Times New Roman" panose="02020603050405020304" pitchFamily="18" charset="0"/>
              </a:rPr>
              <a:t>с-ще  Десна, вул. Лесі Українки, 6</a:t>
            </a:r>
          </a:p>
          <a:p>
            <a:pPr marL="87313" marR="0" lvl="0" indent="0" algn="l" defTabSz="6858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uk-UA" sz="1200" dirty="0">
                <a:solidFill>
                  <a:prstClr val="black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вул. Київська, 162-Г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innytsia Sans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53957" y="2548805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53957" y="2812694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53957" y="3070277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53957" y="3327860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53957" y="3595768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53957" y="3870161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53957" y="4111022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4" t="12580" b="22410"/>
          <a:stretch/>
        </p:blipFill>
        <p:spPr>
          <a:xfrm>
            <a:off x="5036256" y="1824981"/>
            <a:ext cx="1742946" cy="16317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16297" r="1935" b="14814"/>
          <a:stretch/>
        </p:blipFill>
        <p:spPr>
          <a:xfrm>
            <a:off x="6813533" y="1824982"/>
            <a:ext cx="1731200" cy="16317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809" r="10819" b="25151"/>
          <a:stretch/>
        </p:blipFill>
        <p:spPr>
          <a:xfrm>
            <a:off x="5036053" y="3493308"/>
            <a:ext cx="1742946" cy="15032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864" r="4568" b="22963"/>
          <a:stretch/>
        </p:blipFill>
        <p:spPr>
          <a:xfrm>
            <a:off x="6813533" y="3493308"/>
            <a:ext cx="1731200" cy="15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68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5" y="204279"/>
            <a:ext cx="1131652" cy="113165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566154" y="775391"/>
            <a:ext cx="7169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ОБЛАШТУВАННЯ УКРИТТІВ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БЕЗПЕКА ТА ОБОРОНА</a:t>
            </a:r>
          </a:p>
        </p:txBody>
      </p:sp>
      <p:sp>
        <p:nvSpPr>
          <p:cNvPr id="6" name="Овал 5"/>
          <p:cNvSpPr/>
          <p:nvPr/>
        </p:nvSpPr>
        <p:spPr>
          <a:xfrm>
            <a:off x="4176409" y="498804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4215871" y="538267"/>
            <a:ext cx="3384674" cy="0"/>
          </a:xfrm>
          <a:prstGeom prst="line">
            <a:avLst/>
          </a:prstGeom>
          <a:ln w="19050">
            <a:solidFill>
              <a:srgbClr val="C622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кутник 6"/>
          <p:cNvSpPr/>
          <p:nvPr/>
        </p:nvSpPr>
        <p:spPr>
          <a:xfrm>
            <a:off x="4768493" y="1656644"/>
            <a:ext cx="4049008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algn="just" defTabSz="685800" fontAlgn="t">
              <a:defRPr/>
            </a:pPr>
            <a:r>
              <a:rPr lang="ru-RU" sz="1100" b="1" dirty="0" err="1">
                <a:latin typeface="Vinnytsia Sans" panose="00000500000000000000" pitchFamily="50" charset="0"/>
              </a:rPr>
              <a:t>забезпечено</a:t>
            </a:r>
            <a:r>
              <a:rPr lang="ru-RU" sz="1100" b="1" dirty="0">
                <a:latin typeface="Vinnytsia Sans" panose="00000500000000000000" pitchFamily="50" charset="0"/>
              </a:rPr>
              <a:t> </a:t>
            </a:r>
            <a:r>
              <a:rPr lang="ru-RU" sz="1100" b="1" dirty="0" err="1">
                <a:latin typeface="Vinnytsia Sans" panose="00000500000000000000" pitchFamily="50" charset="0"/>
              </a:rPr>
              <a:t>укриттями</a:t>
            </a:r>
            <a:r>
              <a:rPr lang="ru-RU" sz="1100" b="1" dirty="0">
                <a:latin typeface="Vinnytsia Sans" panose="00000500000000000000" pitchFamily="50" charset="0"/>
              </a:rPr>
              <a:t> </a:t>
            </a:r>
            <a:r>
              <a:rPr lang="ru-RU" sz="1100" dirty="0" err="1">
                <a:latin typeface="Vinnytsia Sans" panose="00000500000000000000" pitchFamily="50" charset="0"/>
              </a:rPr>
              <a:t>дошкільні</a:t>
            </a:r>
            <a:r>
              <a:rPr lang="ru-RU" sz="1100" dirty="0">
                <a:latin typeface="Vinnytsia Sans" panose="00000500000000000000" pitchFamily="50" charset="0"/>
              </a:rPr>
              <a:t> </a:t>
            </a:r>
            <a:r>
              <a:rPr lang="ru-RU" sz="1100" dirty="0" err="1">
                <a:latin typeface="Vinnytsia Sans" panose="00000500000000000000" pitchFamily="50" charset="0"/>
              </a:rPr>
              <a:t>навчальні</a:t>
            </a:r>
            <a:r>
              <a:rPr lang="ru-RU" sz="1100" dirty="0">
                <a:latin typeface="Vinnytsia Sans" panose="00000500000000000000" pitchFamily="50" charset="0"/>
              </a:rPr>
              <a:t> </a:t>
            </a:r>
            <a:r>
              <a:rPr lang="ru-RU" sz="1100" dirty="0" err="1">
                <a:latin typeface="Vinnytsia Sans" panose="00000500000000000000" pitchFamily="50" charset="0"/>
              </a:rPr>
              <a:t>заклади</a:t>
            </a:r>
            <a:r>
              <a:rPr lang="ru-RU" sz="1100" dirty="0">
                <a:latin typeface="Vinnytsia Sans" panose="00000500000000000000" pitchFamily="50" charset="0"/>
              </a:rPr>
              <a:t> приватного </a:t>
            </a:r>
            <a:r>
              <a:rPr lang="ru-RU" sz="1100" dirty="0" err="1">
                <a:latin typeface="Vinnytsia Sans" panose="00000500000000000000" pitchFamily="50" charset="0"/>
              </a:rPr>
              <a:t>ліцею</a:t>
            </a:r>
            <a:r>
              <a:rPr lang="ru-RU" sz="1100" dirty="0">
                <a:latin typeface="Vinnytsia Sans" panose="00000500000000000000" pitchFamily="50" charset="0"/>
              </a:rPr>
              <a:t> «АРТИНОВ» за </a:t>
            </a:r>
            <a:r>
              <a:rPr lang="ru-RU" sz="1100" dirty="0" err="1">
                <a:latin typeface="Vinnytsia Sans" panose="00000500000000000000" pitchFamily="50" charset="0"/>
              </a:rPr>
              <a:t>власний</a:t>
            </a:r>
            <a:r>
              <a:rPr lang="ru-RU" sz="1100" dirty="0">
                <a:latin typeface="Vinnytsia Sans" panose="00000500000000000000" pitchFamily="50" charset="0"/>
              </a:rPr>
              <a:t> </a:t>
            </a:r>
            <a:r>
              <a:rPr lang="ru-RU" sz="1100" dirty="0" err="1">
                <a:latin typeface="Vinnytsia Sans" panose="00000500000000000000" pitchFamily="50" charset="0"/>
              </a:rPr>
              <a:t>рахунок</a:t>
            </a:r>
            <a:r>
              <a:rPr lang="ru-RU" sz="1100" dirty="0">
                <a:latin typeface="Vinnytsia Sans" panose="00000500000000000000" pitchFamily="50" charset="0"/>
              </a:rPr>
              <a:t> </a:t>
            </a:r>
            <a:r>
              <a:rPr lang="ru-RU" sz="1100" dirty="0" err="1">
                <a:latin typeface="Vinnytsia Sans" panose="00000500000000000000" pitchFamily="50" charset="0"/>
              </a:rPr>
              <a:t>орендаря</a:t>
            </a:r>
            <a:r>
              <a:rPr lang="ru-RU" sz="1100" dirty="0">
                <a:latin typeface="Vinnytsia Sans" panose="00000500000000000000" pitchFamily="50" charset="0"/>
              </a:rPr>
              <a:t>, </a:t>
            </a:r>
            <a:r>
              <a:rPr lang="ru-RU" sz="1100" dirty="0" err="1">
                <a:latin typeface="Vinnytsia Sans" panose="00000500000000000000" pitchFamily="50" charset="0"/>
              </a:rPr>
              <a:t>який</a:t>
            </a:r>
            <a:r>
              <a:rPr lang="ru-RU" sz="1100" dirty="0">
                <a:latin typeface="Vinnytsia Sans" panose="00000500000000000000" pitchFamily="50" charset="0"/>
              </a:rPr>
              <a:t> </a:t>
            </a:r>
            <a:r>
              <a:rPr lang="ru-RU" sz="1100" dirty="0" err="1">
                <a:latin typeface="Vinnytsia Sans" panose="00000500000000000000" pitchFamily="50" charset="0"/>
              </a:rPr>
              <a:t>здійснює</a:t>
            </a:r>
            <a:r>
              <a:rPr lang="ru-RU" sz="1100" dirty="0">
                <a:latin typeface="Vinnytsia Sans" panose="00000500000000000000" pitchFamily="50" charset="0"/>
              </a:rPr>
              <a:t> </a:t>
            </a:r>
            <a:r>
              <a:rPr lang="ru-RU" sz="1100" dirty="0" err="1">
                <a:latin typeface="Vinnytsia Sans" panose="00000500000000000000" pitchFamily="50" charset="0"/>
              </a:rPr>
              <a:t>надання</a:t>
            </a:r>
            <a:r>
              <a:rPr lang="ru-RU" sz="1100" dirty="0">
                <a:latin typeface="Vinnytsia Sans" panose="00000500000000000000" pitchFamily="50" charset="0"/>
              </a:rPr>
              <a:t> </a:t>
            </a:r>
            <a:r>
              <a:rPr lang="ru-RU" sz="1100" dirty="0" err="1">
                <a:latin typeface="Vinnytsia Sans" panose="00000500000000000000" pitchFamily="50" charset="0"/>
              </a:rPr>
              <a:t>освітніх</a:t>
            </a:r>
            <a:r>
              <a:rPr lang="ru-RU" sz="1100" dirty="0">
                <a:latin typeface="Vinnytsia Sans" panose="00000500000000000000" pitchFamily="50" charset="0"/>
              </a:rPr>
              <a:t> послуг (вул. Трамвайна, 3-Б та вул. В. </a:t>
            </a:r>
            <a:r>
              <a:rPr lang="ru-RU" sz="1100" dirty="0" err="1">
                <a:latin typeface="Vinnytsia Sans" panose="00000500000000000000" pitchFamily="50" charset="0"/>
              </a:rPr>
              <a:t>Стуса</a:t>
            </a:r>
            <a:r>
              <a:rPr lang="ru-RU" sz="1100" dirty="0">
                <a:latin typeface="Vinnytsia Sans" panose="00000500000000000000" pitchFamily="50" charset="0"/>
              </a:rPr>
              <a:t>, 26)</a:t>
            </a:r>
          </a:p>
          <a:p>
            <a:pPr marL="87313" algn="just" defTabSz="685800" fontAlgn="t">
              <a:defRPr/>
            </a:pPr>
            <a:endParaRPr lang="ru-RU" sz="1100" dirty="0">
              <a:latin typeface="Vinnytsia Sans" panose="00000500000000000000" pitchFamily="50" charset="0"/>
            </a:endParaRPr>
          </a:p>
          <a:p>
            <a:pPr marL="87313" defTabSz="685800" fontAlgn="t">
              <a:defRPr/>
            </a:pPr>
            <a:endParaRPr lang="uk-UA" sz="600" dirty="0">
              <a:latin typeface="Vinnytsia Sans" panose="00000500000000000000" pitchFamily="50" charset="0"/>
            </a:endParaRPr>
          </a:p>
          <a:p>
            <a:pPr marL="87313" algn="just" defTabSz="685800" fontAlgn="t">
              <a:defRPr/>
            </a:pPr>
            <a:r>
              <a:rPr lang="uk-UA" sz="1100" b="1" dirty="0">
                <a:latin typeface="Vinnytsia Sans" panose="00000500000000000000" pitchFamily="50" charset="0"/>
              </a:rPr>
              <a:t>встановлено автоматизовану систему відкриття дверей в об’єктах</a:t>
            </a:r>
            <a:r>
              <a:rPr lang="uk-UA" sz="1100" dirty="0">
                <a:latin typeface="Vinnytsia Sans" panose="00000500000000000000" pitchFamily="50" charset="0"/>
              </a:rPr>
              <a:t>, що використовуються як укриття, які перебувають на балансі КП «Агенція муніципальної нерухомості» ВМР за адресою: м. Вінниця, вул. І. Дзюби, 2, вул. Грушевського, 46 та вул. О. Кошиці, 3.</a:t>
            </a:r>
          </a:p>
          <a:p>
            <a:pPr marL="87313" defTabSz="685800" fontAlgn="t">
              <a:defRPr/>
            </a:pPr>
            <a:endParaRPr lang="uk-UA" sz="1100" dirty="0">
              <a:latin typeface="Vinnytsia Sans" panose="00000500000000000000" pitchFamily="50" charset="0"/>
            </a:endParaRPr>
          </a:p>
          <a:p>
            <a:pPr marL="87313" algn="just" defTabSz="685800" fontAlgn="t">
              <a:defRPr/>
            </a:pPr>
            <a:r>
              <a:rPr lang="uk-UA" sz="1100" b="1" dirty="0">
                <a:latin typeface="Vinnytsia Sans" panose="00000500000000000000" pitchFamily="50" charset="0"/>
              </a:rPr>
              <a:t>проведено щоквартальні перевірки</a:t>
            </a:r>
            <a:r>
              <a:rPr lang="uk-UA" sz="1100" dirty="0">
                <a:latin typeface="Vinnytsia Sans" panose="00000500000000000000" pitchFamily="50" charset="0"/>
              </a:rPr>
              <a:t> стану готовності найпростіших укриттів по вул. Київська, 108, вул. Хмельницьке шосе, 53, вул. Політехнічна, 12, вул. Замостянська, 26А, що перебувають на балансовому обліку КП «Агенція муніципальної нерухомості» ВМР </a:t>
            </a:r>
          </a:p>
          <a:p>
            <a:pPr marL="87313" defTabSz="685800" fontAlgn="t">
              <a:defRPr/>
            </a:pPr>
            <a:endParaRPr lang="uk-UA" sz="1100" dirty="0">
              <a:latin typeface="Vinnytsia Sans" panose="00000500000000000000" pitchFamily="50" charset="0"/>
            </a:endParaRPr>
          </a:p>
          <a:p>
            <a:pPr marL="87313" defTabSz="685800" fontAlgn="t">
              <a:defRPr/>
            </a:pPr>
            <a:endParaRPr lang="uk-UA" sz="1100" dirty="0">
              <a:latin typeface="Vinnytsia Sans" panose="00000500000000000000" pitchFamily="50" charset="0"/>
            </a:endParaRPr>
          </a:p>
          <a:p>
            <a:pPr marL="87313" defTabSz="685800" fontAlgn="t">
              <a:defRPr/>
            </a:pPr>
            <a:endParaRPr lang="uk-UA" sz="1100" dirty="0">
              <a:latin typeface="Vinnytsia Sans" panose="00000500000000000000" pitchFamily="50" charset="0"/>
            </a:endParaRPr>
          </a:p>
          <a:p>
            <a:pPr marL="87313" lvl="0" defTabSz="685800" fontAlgn="t">
              <a:defRPr/>
            </a:pPr>
            <a:endParaRPr lang="uk-UA" sz="1100" dirty="0">
              <a:latin typeface="Vinnytsia Sans" panose="00000500000000000000" pitchFamily="50" charset="0"/>
            </a:endParaRPr>
          </a:p>
          <a:p>
            <a:pPr marL="87313" lvl="0" defTabSz="685800" fontAlgn="t">
              <a:defRPr/>
            </a:pPr>
            <a:endParaRPr lang="uk-UA" sz="1100" dirty="0">
              <a:latin typeface="Vinnytsia Sans" panose="00000500000000000000" pitchFamily="50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728584" y="1739525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Овал 20"/>
          <p:cNvSpPr/>
          <p:nvPr/>
        </p:nvSpPr>
        <p:spPr>
          <a:xfrm>
            <a:off x="4728584" y="2654530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/>
          <p:cNvSpPr/>
          <p:nvPr/>
        </p:nvSpPr>
        <p:spPr>
          <a:xfrm>
            <a:off x="4728584" y="3813594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4" name="Рисунок 23" descr="Зображення, що містить меблі, у приміщенні, стілець, стіна">
            <a:extLst>
              <a:ext uri="{FF2B5EF4-FFF2-40B4-BE49-F238E27FC236}">
                <a16:creationId xmlns:a16="http://schemas.microsoft.com/office/drawing/2014/main" id="{053C7E7F-A932-F852-8542-F4B2CB1BB2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" y="1740836"/>
            <a:ext cx="2555500" cy="16896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t="25880" r="1091" b="4208"/>
          <a:stretch/>
        </p:blipFill>
        <p:spPr>
          <a:xfrm>
            <a:off x="2608509" y="1740836"/>
            <a:ext cx="1833486" cy="16896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46C3D0-144B-4E8C-9E00-BB4A135630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184"/>
            <a:ext cx="2555500" cy="15910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A5EA9C-259C-4188-BAEC-D6E379FC44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8" t="15682" r="763" b="13687"/>
          <a:stretch/>
        </p:blipFill>
        <p:spPr>
          <a:xfrm>
            <a:off x="2609231" y="3501184"/>
            <a:ext cx="1832763" cy="15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47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0" y="-4689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5" y="204279"/>
            <a:ext cx="1131652" cy="113165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БЕЗПЕЧНИЙ ПРОСТІР</a:t>
            </a:r>
            <a:endParaRPr lang="uk-UA" sz="2800" b="1" dirty="0"/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БЕЗПЕКА ТА ОБОРОНА</a:t>
            </a:r>
          </a:p>
        </p:txBody>
      </p:sp>
      <p:sp>
        <p:nvSpPr>
          <p:cNvPr id="6" name="Овал 5"/>
          <p:cNvSpPr/>
          <p:nvPr/>
        </p:nvSpPr>
        <p:spPr>
          <a:xfrm>
            <a:off x="4176409" y="498804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4215871" y="538267"/>
            <a:ext cx="3384674" cy="0"/>
          </a:xfrm>
          <a:prstGeom prst="line">
            <a:avLst/>
          </a:prstGeom>
          <a:ln w="19050">
            <a:solidFill>
              <a:srgbClr val="C622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кутник 18"/>
          <p:cNvSpPr/>
          <p:nvPr/>
        </p:nvSpPr>
        <p:spPr>
          <a:xfrm>
            <a:off x="336849" y="1477204"/>
            <a:ext cx="33272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ПОЛІЦЕЙСЬКИЙ ОФІЦЕР ГРОМАДИ</a:t>
            </a:r>
          </a:p>
        </p:txBody>
      </p:sp>
      <p:sp>
        <p:nvSpPr>
          <p:cNvPr id="20" name="Прямокутник 19"/>
          <p:cNvSpPr/>
          <p:nvPr/>
        </p:nvSpPr>
        <p:spPr>
          <a:xfrm>
            <a:off x="4794324" y="1854050"/>
            <a:ext cx="2463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50" dirty="0">
                <a:latin typeface="Vinnytsia Sans" panose="00000500000000000000" pitchFamily="50" charset="0"/>
                <a:ea typeface="Verdana" panose="020B0604030504040204" pitchFamily="34" charset="0"/>
              </a:rPr>
              <a:t>Міграційна служба</a:t>
            </a:r>
          </a:p>
          <a:p>
            <a:r>
              <a:rPr lang="uk-UA" sz="1050" dirty="0">
                <a:latin typeface="Vinnytsia Sans" panose="00000500000000000000" pitchFamily="50" charset="0"/>
                <a:ea typeface="Verdana" panose="020B0604030504040204" pitchFamily="34" charset="0"/>
              </a:rPr>
              <a:t>(просп. Коцюбинського, 78)</a:t>
            </a:r>
          </a:p>
          <a:p>
            <a:endParaRPr lang="uk-UA" sz="1100" b="1" dirty="0">
              <a:solidFill>
                <a:srgbClr val="C62223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24" name="Прямокутник 23"/>
          <p:cNvSpPr/>
          <p:nvPr/>
        </p:nvSpPr>
        <p:spPr>
          <a:xfrm>
            <a:off x="941293" y="2282076"/>
            <a:ext cx="2722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t">
              <a:defRPr/>
            </a:pPr>
            <a:r>
              <a:rPr lang="uk-UA" sz="1000" dirty="0">
                <a:effectLst/>
                <a:latin typeface="Vinnytsia Sans" panose="00000500000000000000" pitchFamily="50" charset="0"/>
                <a:ea typeface="Calibri" panose="020F0502020204030204" pitchFamily="34" charset="0"/>
              </a:rPr>
              <a:t>Продовження реалізації проєкту  </a:t>
            </a:r>
          </a:p>
          <a:p>
            <a:pPr lvl="0" defTabSz="685800" fontAlgn="t">
              <a:defRPr/>
            </a:pPr>
            <a:r>
              <a:rPr lang="uk-UA" sz="1000" dirty="0">
                <a:effectLst/>
                <a:latin typeface="Vinnytsia Sans" panose="00000500000000000000" pitchFamily="50" charset="0"/>
                <a:ea typeface="Calibri" panose="020F0502020204030204" pitchFamily="34" charset="0"/>
              </a:rPr>
              <a:t>для створення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000" dirty="0">
                <a:effectLst/>
                <a:latin typeface="Vinnytsia Sans" panose="00000500000000000000" pitchFamily="50" charset="0"/>
                <a:ea typeface="Calibri" panose="020F0502020204030204" pitchFamily="34" charset="0"/>
              </a:rPr>
              <a:t>безпечного простору</a:t>
            </a:r>
            <a:endParaRPr lang="uk-UA" sz="1000" dirty="0">
              <a:latin typeface="Vinnytsia Sans" panose="00000500000000000000" pitchFamily="50" charset="0"/>
            </a:endParaRPr>
          </a:p>
        </p:txBody>
      </p:sp>
      <p:sp>
        <p:nvSpPr>
          <p:cNvPr id="25" name="Прямокутник 24"/>
          <p:cNvSpPr/>
          <p:nvPr/>
        </p:nvSpPr>
        <p:spPr>
          <a:xfrm>
            <a:off x="4108314" y="1420616"/>
            <a:ext cx="4169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 fontAlgn="t">
              <a:defRPr/>
            </a:pPr>
            <a:r>
              <a:rPr lang="uk-UA" sz="1200" b="1" cap="all" dirty="0">
                <a:solidFill>
                  <a:srgbClr val="C00000"/>
                </a:solidFill>
                <a:latin typeface="Vinnytsia Sans" panose="00000500000000000000" pitchFamily="50" charset="0"/>
              </a:rPr>
              <a:t>Розміщення органів виконавчої влади на БАЗІ КОМУНАЛЬНОГО МАЙНА</a:t>
            </a:r>
            <a:endParaRPr lang="uk-UA" sz="1050" b="1" cap="all" dirty="0">
              <a:solidFill>
                <a:srgbClr val="C00000"/>
              </a:solidFill>
              <a:latin typeface="Vinnytsia Sans" panose="00000500000000000000" pitchFamily="50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/>
          <a:stretch/>
        </p:blipFill>
        <p:spPr>
          <a:xfrm>
            <a:off x="-1" y="2929703"/>
            <a:ext cx="3109757" cy="2216581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322633" y="1763912"/>
            <a:ext cx="548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latin typeface="Vinnytsia Sans" panose="00000500000000000000" pitchFamily="50" charset="0"/>
              </a:rPr>
              <a:t>12</a:t>
            </a:r>
            <a:endParaRPr lang="uk-UA" sz="3200" b="1" dirty="0"/>
          </a:p>
        </p:txBody>
      </p:sp>
      <p:sp>
        <p:nvSpPr>
          <p:cNvPr id="12" name="Прямокутник 11"/>
          <p:cNvSpPr/>
          <p:nvPr/>
        </p:nvSpPr>
        <p:spPr>
          <a:xfrm>
            <a:off x="820622" y="1834776"/>
            <a:ext cx="20395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lvl="0" defTabSz="685800" fontAlgn="t">
              <a:defRPr/>
            </a:pPr>
            <a:r>
              <a:rPr lang="uk-UA" sz="1050" dirty="0">
                <a:latin typeface="Vinnytsia Sans" panose="00000500000000000000" pitchFamily="50" charset="0"/>
              </a:rPr>
              <a:t>поліцейських станцій на базі комунального майна</a:t>
            </a:r>
          </a:p>
        </p:txBody>
      </p:sp>
      <p:pic>
        <p:nvPicPr>
          <p:cNvPr id="17" name="Рисунок 16" descr="Зображення, що містить будівля, текст, просто неба, двері">
            <a:extLst>
              <a:ext uri="{FF2B5EF4-FFF2-40B4-BE49-F238E27FC236}">
                <a16:creationId xmlns:a16="http://schemas.microsoft.com/office/drawing/2014/main" id="{1F2F5D39-D5C9-26E4-71A7-3329B98AE2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-269" r="4484"/>
          <a:stretch/>
        </p:blipFill>
        <p:spPr>
          <a:xfrm>
            <a:off x="3146216" y="2931268"/>
            <a:ext cx="3047061" cy="22075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672" t="2519" r="17026" b="1"/>
          <a:stretch/>
        </p:blipFill>
        <p:spPr>
          <a:xfrm>
            <a:off x="6237014" y="2928730"/>
            <a:ext cx="2714829" cy="2210081"/>
          </a:xfrm>
          <a:prstGeom prst="rect">
            <a:avLst/>
          </a:prstGeom>
        </p:spPr>
      </p:pic>
      <p:sp>
        <p:nvSpPr>
          <p:cNvPr id="21" name="Прямокутник 20"/>
          <p:cNvSpPr/>
          <p:nvPr/>
        </p:nvSpPr>
        <p:spPr>
          <a:xfrm>
            <a:off x="4794324" y="2322142"/>
            <a:ext cx="339266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t">
              <a:defRPr/>
            </a:pPr>
            <a:r>
              <a:rPr lang="ru-RU" sz="1050" dirty="0">
                <a:latin typeface="Vinnytsia Sans" panose="00000500000000000000" pitchFamily="50" charset="0"/>
              </a:rPr>
              <a:t>Центральне міжрегіональне управління </a:t>
            </a:r>
            <a:r>
              <a:rPr lang="ru-RU" sz="1050" dirty="0" err="1">
                <a:latin typeface="Vinnytsia Sans" panose="00000500000000000000" pitchFamily="50" charset="0"/>
              </a:rPr>
              <a:t>Міністерства</a:t>
            </a:r>
            <a:r>
              <a:rPr lang="ru-RU" sz="1050" dirty="0">
                <a:latin typeface="Vinnytsia Sans" panose="00000500000000000000" pitchFamily="50" charset="0"/>
              </a:rPr>
              <a:t> </a:t>
            </a:r>
            <a:r>
              <a:rPr lang="ru-RU" sz="1050" dirty="0" err="1">
                <a:latin typeface="Vinnytsia Sans" panose="00000500000000000000" pitchFamily="50" charset="0"/>
              </a:rPr>
              <a:t>юстиції</a:t>
            </a:r>
            <a:r>
              <a:rPr lang="ru-RU" sz="1050" dirty="0">
                <a:latin typeface="Vinnytsia Sans" panose="00000500000000000000" pitchFamily="50" charset="0"/>
              </a:rPr>
              <a:t> (м. </a:t>
            </a:r>
            <a:r>
              <a:rPr lang="ru-RU" sz="1050" dirty="0" err="1">
                <a:latin typeface="Vinnytsia Sans" panose="00000500000000000000" pitchFamily="50" charset="0"/>
              </a:rPr>
              <a:t>Київ</a:t>
            </a:r>
            <a:r>
              <a:rPr lang="ru-RU" sz="1050" dirty="0">
                <a:latin typeface="Vinnytsia Sans" panose="00000500000000000000" pitchFamily="50" charset="0"/>
              </a:rPr>
              <a:t>) </a:t>
            </a:r>
          </a:p>
          <a:p>
            <a:pPr lvl="0" defTabSz="685800" fontAlgn="t">
              <a:defRPr/>
            </a:pPr>
            <a:r>
              <a:rPr lang="ru-RU" sz="1050" dirty="0">
                <a:latin typeface="Vinnytsia Sans" panose="00000500000000000000" pitchFamily="50" charset="0"/>
              </a:rPr>
              <a:t>(вул. Замостянська, 26-А)</a:t>
            </a:r>
            <a:endParaRPr lang="uk-UA" sz="900" dirty="0">
              <a:latin typeface="Vinnytsia Sans" panose="00000500000000000000" pitchFamily="50" charset="0"/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4215595" y="1779650"/>
            <a:ext cx="533589" cy="59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latin typeface="Vinnytsia Sans" panose="00000500000000000000" pitchFamily="50" charset="0"/>
              </a:rPr>
              <a:t>2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1771127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6485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5" y="204279"/>
            <a:ext cx="1131652" cy="113165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566154" y="789730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БЕЗХАЗЯЙНЕ МАЙНО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БЕЗПЕКА ТА ОБОРОНА</a:t>
            </a:r>
          </a:p>
        </p:txBody>
      </p:sp>
      <p:sp>
        <p:nvSpPr>
          <p:cNvPr id="6" name="Овал 5"/>
          <p:cNvSpPr/>
          <p:nvPr/>
        </p:nvSpPr>
        <p:spPr>
          <a:xfrm>
            <a:off x="4176409" y="498804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4215871" y="538267"/>
            <a:ext cx="3384674" cy="0"/>
          </a:xfrm>
          <a:prstGeom prst="line">
            <a:avLst/>
          </a:prstGeom>
          <a:ln w="19050">
            <a:solidFill>
              <a:srgbClr val="C622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кутник 18"/>
          <p:cNvSpPr/>
          <p:nvPr/>
        </p:nvSpPr>
        <p:spPr>
          <a:xfrm>
            <a:off x="288584" y="1643653"/>
            <a:ext cx="4351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ПРИЙНЯТО В КОМУНАЛЬНУ ВЛАСНІСТЬ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590420" y="1988623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</a:rPr>
              <a:t>с. Малі </a:t>
            </a:r>
            <a:r>
              <a:rPr lang="uk-UA" sz="1200" dirty="0" err="1">
                <a:latin typeface="Vinnytsia Sans" panose="00000500000000000000" pitchFamily="50" charset="0"/>
              </a:rPr>
              <a:t>Крушлинці</a:t>
            </a:r>
            <a:r>
              <a:rPr lang="uk-UA" sz="1200" dirty="0">
                <a:latin typeface="Vinnytsia Sans" panose="00000500000000000000" pitchFamily="50" charset="0"/>
              </a:rPr>
              <a:t>, вул. Незалежності, 6 </a:t>
            </a:r>
          </a:p>
          <a:p>
            <a:pPr lvl="0"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</a:rPr>
              <a:t>с. Малі </a:t>
            </a:r>
            <a:r>
              <a:rPr lang="uk-UA" sz="1200" dirty="0" err="1">
                <a:latin typeface="Vinnytsia Sans" panose="00000500000000000000" pitchFamily="50" charset="0"/>
              </a:rPr>
              <a:t>Крушлинці</a:t>
            </a:r>
            <a:r>
              <a:rPr lang="uk-UA" sz="1200" dirty="0">
                <a:latin typeface="Vinnytsia Sans" panose="00000500000000000000" pitchFamily="50" charset="0"/>
              </a:rPr>
              <a:t>, вул. Приозерна, б/н </a:t>
            </a:r>
          </a:p>
          <a:p>
            <a:pPr lvl="0" defTabSz="685800" fontAlgn="t">
              <a:spcAft>
                <a:spcPts val="600"/>
              </a:spcAft>
              <a:defRPr/>
            </a:pPr>
            <a:endParaRPr lang="uk-UA" sz="1200" dirty="0">
              <a:latin typeface="Vinnytsia Sans" panose="00000500000000000000" pitchFamily="50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34502" y="2054721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/>
          <p:cNvSpPr/>
          <p:nvPr/>
        </p:nvSpPr>
        <p:spPr>
          <a:xfrm>
            <a:off x="420180" y="2333878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/>
          <p:cNvSpPr/>
          <p:nvPr/>
        </p:nvSpPr>
        <p:spPr>
          <a:xfrm>
            <a:off x="420180" y="3706841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/>
          <p:cNvSpPr/>
          <p:nvPr/>
        </p:nvSpPr>
        <p:spPr>
          <a:xfrm>
            <a:off x="425720" y="3427750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Овал 29"/>
          <p:cNvSpPr/>
          <p:nvPr/>
        </p:nvSpPr>
        <p:spPr>
          <a:xfrm>
            <a:off x="420180" y="4211140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Овал 30"/>
          <p:cNvSpPr/>
          <p:nvPr/>
        </p:nvSpPr>
        <p:spPr>
          <a:xfrm flipV="1">
            <a:off x="428687" y="3946745"/>
            <a:ext cx="69865" cy="78373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880"/>
          <a:stretch/>
        </p:blipFill>
        <p:spPr>
          <a:xfrm>
            <a:off x="5233481" y="1442626"/>
            <a:ext cx="3910519" cy="19392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/>
          <a:stretch/>
        </p:blipFill>
        <p:spPr>
          <a:xfrm>
            <a:off x="7221559" y="3398836"/>
            <a:ext cx="1922441" cy="1744664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E35289E7-ADA6-42EE-A9C6-CEA526EC4B7F}"/>
              </a:ext>
            </a:extLst>
          </p:cNvPr>
          <p:cNvSpPr/>
          <p:nvPr/>
        </p:nvSpPr>
        <p:spPr>
          <a:xfrm>
            <a:off x="288584" y="2768797"/>
            <a:ext cx="4351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НАБУТТЯ В КОМУНАЛЬНУ ВЛАСНІСТЬ</a:t>
            </a: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75352AE8-5974-458E-8249-8D62E9F9F156}"/>
              </a:ext>
            </a:extLst>
          </p:cNvPr>
          <p:cNvSpPr/>
          <p:nvPr/>
        </p:nvSpPr>
        <p:spPr>
          <a:xfrm>
            <a:off x="632973" y="3101416"/>
            <a:ext cx="4564977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</a:rPr>
              <a:t>с. Малі Крушлинці, вул. Незалежності, 72 </a:t>
            </a:r>
          </a:p>
          <a:p>
            <a:pPr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</a:rPr>
              <a:t>с. Гавришівка, Вінницька ТГ вул. Лесі Українки, 13 </a:t>
            </a:r>
          </a:p>
          <a:p>
            <a:pPr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</a:rPr>
              <a:t>с. Малі </a:t>
            </a:r>
            <a:r>
              <a:rPr lang="uk-UA" sz="1200" dirty="0" err="1">
                <a:latin typeface="Vinnytsia Sans" panose="00000500000000000000" pitchFamily="50" charset="0"/>
              </a:rPr>
              <a:t>Крушлинці</a:t>
            </a:r>
            <a:r>
              <a:rPr lang="uk-UA" sz="1200" dirty="0">
                <a:latin typeface="Vinnytsia Sans" panose="00000500000000000000" pitchFamily="50" charset="0"/>
              </a:rPr>
              <a:t>, вул. Коцюбинського, б/н</a:t>
            </a:r>
          </a:p>
          <a:p>
            <a:pPr lvl="0"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</a:rPr>
              <a:t>с. Гавришівка, Вінницька ТГ, вул. Незалежності, 13</a:t>
            </a:r>
          </a:p>
          <a:p>
            <a:pPr lvl="0"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</a:rPr>
              <a:t>м. Вінниця, </a:t>
            </a:r>
            <a:r>
              <a:rPr lang="uk-UA" sz="1200" dirty="0" err="1">
                <a:latin typeface="Vinnytsia Sans" panose="00000500000000000000" pitchFamily="50" charset="0"/>
              </a:rPr>
              <a:t>пров</a:t>
            </a:r>
            <a:r>
              <a:rPr lang="uk-UA" sz="1200" dirty="0">
                <a:latin typeface="Vinnytsia Sans" panose="00000500000000000000" pitchFamily="50" charset="0"/>
              </a:rPr>
              <a:t>. Ясний, 12В</a:t>
            </a:r>
          </a:p>
          <a:p>
            <a:pPr lvl="0"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</a:rPr>
              <a:t>м. Вінниця, вул. Чайковського, біля буд. 21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7ED3A8C-5662-4674-BE72-7FF37D00397B}"/>
              </a:ext>
            </a:extLst>
          </p:cNvPr>
          <p:cNvSpPr/>
          <p:nvPr/>
        </p:nvSpPr>
        <p:spPr>
          <a:xfrm>
            <a:off x="432564" y="4475534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B8EE789-BFA7-4460-A2DB-803016FE16F2}"/>
              </a:ext>
            </a:extLst>
          </p:cNvPr>
          <p:cNvSpPr/>
          <p:nvPr/>
        </p:nvSpPr>
        <p:spPr>
          <a:xfrm>
            <a:off x="420180" y="3165591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6F501A-8268-41A9-A30B-9E352FAD0C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b="28272"/>
          <a:stretch/>
        </p:blipFill>
        <p:spPr>
          <a:xfrm>
            <a:off x="5233481" y="3395693"/>
            <a:ext cx="1973512" cy="174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04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ОРЕНДА ТА ПРИВАТИЗАЦІЯ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rgbClr val="EE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кутник 18"/>
          <p:cNvSpPr/>
          <p:nvPr/>
        </p:nvSpPr>
        <p:spPr>
          <a:xfrm>
            <a:off x="336849" y="1477203"/>
            <a:ext cx="6122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КОШТИ ВІД ВИКОРИСТАННЯ НЕРУХОМОГО МАЙНА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" y="154123"/>
            <a:ext cx="1213252" cy="1213252"/>
          </a:xfrm>
          <a:prstGeom prst="rect">
            <a:avLst/>
          </a:prstGeom>
        </p:spPr>
      </p:pic>
      <p:sp>
        <p:nvSpPr>
          <p:cNvPr id="24" name="Прямокутник 23"/>
          <p:cNvSpPr/>
          <p:nvPr/>
        </p:nvSpPr>
        <p:spPr>
          <a:xfrm>
            <a:off x="6735615" y="2597785"/>
            <a:ext cx="2089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Vinnytsia Sans" panose="00000500000000000000" pitchFamily="50" charset="0"/>
                <a:ea typeface="Verdana" panose="020B0604030504040204" pitchFamily="34" charset="0"/>
              </a:rPr>
              <a:t>42,255</a:t>
            </a:r>
            <a:r>
              <a:rPr lang="ru-RU" sz="36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br>
              <a:rPr lang="ru-RU" sz="3600" b="1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млн </a:t>
            </a:r>
            <a:r>
              <a:rPr lang="ru-RU" sz="12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грн</a:t>
            </a: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32" name="Прямокутник 31"/>
          <p:cNvSpPr/>
          <p:nvPr/>
        </p:nvSpPr>
        <p:spPr>
          <a:xfrm>
            <a:off x="350620" y="1828343"/>
            <a:ext cx="2089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Vinnytsia Sans" panose="00000500000000000000" pitchFamily="50" charset="0"/>
                <a:ea typeface="Verdana" panose="020B0604030504040204" pitchFamily="34" charset="0"/>
              </a:rPr>
              <a:t>33,242</a:t>
            </a:r>
            <a:r>
              <a:rPr lang="ru-RU" sz="36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br>
              <a:rPr lang="ru-RU" sz="3600" b="1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млн </a:t>
            </a:r>
            <a:r>
              <a:rPr lang="ru-RU" sz="12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грн</a:t>
            </a: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</a:p>
          <a:p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від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оренди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нерухомого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майна</a:t>
            </a:r>
          </a:p>
        </p:txBody>
      </p:sp>
      <p:sp>
        <p:nvSpPr>
          <p:cNvPr id="33" name="Прямокутник 32"/>
          <p:cNvSpPr/>
          <p:nvPr/>
        </p:nvSpPr>
        <p:spPr>
          <a:xfrm>
            <a:off x="350620" y="3244375"/>
            <a:ext cx="2018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Vinnytsia Sans" panose="00000500000000000000" pitchFamily="50" charset="0"/>
                <a:ea typeface="Verdana" panose="020B0604030504040204" pitchFamily="34" charset="0"/>
              </a:rPr>
              <a:t>9,013</a:t>
            </a:r>
            <a:r>
              <a:rPr lang="ru-RU" sz="36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br>
              <a:rPr lang="ru-RU" sz="3600" b="1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млн </a:t>
            </a:r>
            <a:r>
              <a:rPr lang="ru-RU" sz="12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грн</a:t>
            </a: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</a:p>
          <a:p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від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приватизації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нерухомого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майна</a:t>
            </a:r>
          </a:p>
        </p:txBody>
      </p:sp>
      <p:sp>
        <p:nvSpPr>
          <p:cNvPr id="34" name="Прямокутник 33"/>
          <p:cNvSpPr/>
          <p:nvPr/>
        </p:nvSpPr>
        <p:spPr>
          <a:xfrm>
            <a:off x="2530433" y="2025926"/>
            <a:ext cx="38477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12,057 млн грн — бюджет ВМТГ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5,545 млн грн — держбюджет (ПДВ)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16,303 млн грн — балансоутримувачі </a:t>
            </a:r>
          </a:p>
        </p:txBody>
      </p:sp>
      <p:sp>
        <p:nvSpPr>
          <p:cNvPr id="35" name="Прямокутник 34"/>
          <p:cNvSpPr/>
          <p:nvPr/>
        </p:nvSpPr>
        <p:spPr>
          <a:xfrm>
            <a:off x="2549888" y="3604931"/>
            <a:ext cx="4572000" cy="5386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7,522 млн грн — бюджет ВМТГ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1,502 млн грн — держбюджет (ПДВ)</a:t>
            </a:r>
          </a:p>
        </p:txBody>
      </p:sp>
      <p:sp>
        <p:nvSpPr>
          <p:cNvPr id="36" name="Рівнобедрений трикутник 35"/>
          <p:cNvSpPr/>
          <p:nvPr/>
        </p:nvSpPr>
        <p:spPr>
          <a:xfrm rot="5400000">
            <a:off x="2234670" y="2054807"/>
            <a:ext cx="186914" cy="161133"/>
          </a:xfrm>
          <a:prstGeom prst="triangl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Рівнобедрений трикутник 36"/>
          <p:cNvSpPr/>
          <p:nvPr/>
        </p:nvSpPr>
        <p:spPr>
          <a:xfrm rot="5400000">
            <a:off x="2234669" y="2310749"/>
            <a:ext cx="186914" cy="161133"/>
          </a:xfrm>
          <a:prstGeom prst="triangl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Рівнобедрений трикутник 37"/>
          <p:cNvSpPr/>
          <p:nvPr/>
        </p:nvSpPr>
        <p:spPr>
          <a:xfrm rot="5400000">
            <a:off x="2234671" y="2582848"/>
            <a:ext cx="186914" cy="161133"/>
          </a:xfrm>
          <a:prstGeom prst="triangl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Рівнобедрений трикутник 38"/>
          <p:cNvSpPr/>
          <p:nvPr/>
        </p:nvSpPr>
        <p:spPr>
          <a:xfrm rot="5400000">
            <a:off x="2236848" y="3649023"/>
            <a:ext cx="186914" cy="161133"/>
          </a:xfrm>
          <a:prstGeom prst="triangl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Рівнобедрений трикутник 39"/>
          <p:cNvSpPr/>
          <p:nvPr/>
        </p:nvSpPr>
        <p:spPr>
          <a:xfrm rot="5400000">
            <a:off x="2241317" y="3904032"/>
            <a:ext cx="186914" cy="161133"/>
          </a:xfrm>
          <a:prstGeom prst="triangl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Рівнобедрений трикутник 40"/>
          <p:cNvSpPr/>
          <p:nvPr/>
        </p:nvSpPr>
        <p:spPr>
          <a:xfrm rot="5400000">
            <a:off x="5787402" y="2763954"/>
            <a:ext cx="729793" cy="629133"/>
          </a:xfrm>
          <a:prstGeom prst="triangl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2820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10248" y="4591"/>
            <a:ext cx="9124022" cy="513890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dirty="0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ОРЕНДА </a:t>
            </a:r>
            <a:b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НЕРУХОМОГО МАЙНА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rgbClr val="EE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кутник 18"/>
          <p:cNvSpPr/>
          <p:nvPr/>
        </p:nvSpPr>
        <p:spPr>
          <a:xfrm>
            <a:off x="-238218" y="1593341"/>
            <a:ext cx="74230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АУКЦІОНИ З ОРЕНДИ МАЙНА ДЛЯ РОЗМІЩЕННЯ КАВОВИХ АВТОМАТІВ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" y="154123"/>
            <a:ext cx="1213252" cy="1213252"/>
          </a:xfrm>
          <a:prstGeom prst="rect">
            <a:avLst/>
          </a:prstGeom>
        </p:spPr>
      </p:pic>
      <p:sp>
        <p:nvSpPr>
          <p:cNvPr id="25" name="Прямокутник 24"/>
          <p:cNvSpPr/>
          <p:nvPr/>
        </p:nvSpPr>
        <p:spPr>
          <a:xfrm>
            <a:off x="6043808" y="1850232"/>
            <a:ext cx="3080213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14 400 </a:t>
            </a:r>
            <a:r>
              <a:rPr lang="ru-RU" sz="1200" b="1" dirty="0">
                <a:latin typeface="Vinnytsia Sans" panose="00000500000000000000" pitchFamily="50" charset="0"/>
              </a:rPr>
              <a:t>грн</a:t>
            </a:r>
          </a:p>
          <a:p>
            <a:pPr lvl="0"/>
            <a:r>
              <a:rPr lang="ru-RU" sz="1100" b="1" dirty="0" err="1">
                <a:latin typeface="Vinnytsia Sans" panose="00000500000000000000" pitchFamily="50" charset="0"/>
              </a:rPr>
              <a:t>кінцева</a:t>
            </a:r>
            <a:r>
              <a:rPr lang="ru-RU" sz="1100" b="1" dirty="0">
                <a:latin typeface="Vinnytsia Sans" panose="00000500000000000000" pitchFamily="50" charset="0"/>
              </a:rPr>
              <a:t> </a:t>
            </a:r>
            <a:r>
              <a:rPr lang="ru-RU" sz="1100" b="1" dirty="0" err="1">
                <a:latin typeface="Vinnytsia Sans" panose="00000500000000000000" pitchFamily="50" charset="0"/>
              </a:rPr>
              <a:t>орендна</a:t>
            </a:r>
            <a:r>
              <a:rPr lang="ru-RU" sz="1100" b="1" dirty="0">
                <a:latin typeface="Vinnytsia Sans" panose="00000500000000000000" pitchFamily="50" charset="0"/>
              </a:rPr>
              <a:t> плата з ПДВ </a:t>
            </a:r>
            <a:br>
              <a:rPr lang="ru-RU" sz="1100" b="1" dirty="0">
                <a:latin typeface="Vinnytsia Sans" panose="00000500000000000000" pitchFamily="50" charset="0"/>
              </a:rPr>
            </a:br>
            <a:r>
              <a:rPr lang="ru-RU" sz="1100" b="1" dirty="0">
                <a:latin typeface="Vinnytsia Sans" panose="00000500000000000000" pitchFamily="50" charset="0"/>
              </a:rPr>
              <a:t>(старт - 122 грн з ПДВ)</a:t>
            </a:r>
          </a:p>
          <a:p>
            <a:pPr lvl="0"/>
            <a:endParaRPr lang="ru-RU" sz="500" b="1" dirty="0">
              <a:latin typeface="Vinnytsia Sans" panose="00000500000000000000" pitchFamily="50" charset="0"/>
            </a:endParaRPr>
          </a:p>
          <a:p>
            <a:pPr lvl="0"/>
            <a:r>
              <a:rPr lang="ru-RU" sz="1100" b="1" dirty="0">
                <a:latin typeface="Vinnytsia Sans" panose="00000500000000000000" pitchFamily="50" charset="0"/>
              </a:rPr>
              <a:t>4 </a:t>
            </a:r>
            <a:r>
              <a:rPr lang="ru-RU" sz="1100" b="1" dirty="0" err="1">
                <a:latin typeface="Vinnytsia Sans" panose="00000500000000000000" pitchFamily="50" charset="0"/>
              </a:rPr>
              <a:t>учасники</a:t>
            </a:r>
            <a:endParaRPr lang="ru-RU" sz="1100" b="1" dirty="0">
              <a:latin typeface="Vinnytsia Sans" panose="00000500000000000000" pitchFamily="50" charset="0"/>
            </a:endParaRPr>
          </a:p>
          <a:p>
            <a:endParaRPr lang="ru-RU" sz="300" dirty="0">
              <a:latin typeface="Vinnytsia Sans" panose="00000500000000000000" pitchFamily="50" charset="0"/>
            </a:endParaRPr>
          </a:p>
          <a:p>
            <a:r>
              <a:rPr lang="ru-RU" sz="1000" dirty="0">
                <a:latin typeface="Vinnytsia Sans" panose="00000500000000000000" pitchFamily="50" charset="0"/>
              </a:rPr>
              <a:t>вул. Замостянська, 26-А (</a:t>
            </a:r>
            <a:r>
              <a:rPr lang="ru-RU" sz="1000" dirty="0" err="1">
                <a:latin typeface="Vinnytsia Sans" panose="00000500000000000000" pitchFamily="50" charset="0"/>
              </a:rPr>
              <a:t>площа</a:t>
            </a:r>
            <a:r>
              <a:rPr lang="ru-RU" sz="1000" dirty="0">
                <a:latin typeface="Vinnytsia Sans" panose="00000500000000000000" pitchFamily="50" charset="0"/>
              </a:rPr>
              <a:t> - 1 </a:t>
            </a:r>
            <a:r>
              <a:rPr lang="uk-UA" sz="1000" kern="1800" dirty="0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1000" kern="1800" baseline="30000" dirty="0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Vinnytsia Sans" panose="00000500000000000000" pitchFamily="50" charset="0"/>
              </a:rPr>
              <a:t>) </a:t>
            </a:r>
          </a:p>
          <a:p>
            <a:pPr lvl="0"/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28" name="Прямокутник 27"/>
          <p:cNvSpPr/>
          <p:nvPr/>
        </p:nvSpPr>
        <p:spPr>
          <a:xfrm>
            <a:off x="3319917" y="1808142"/>
            <a:ext cx="2822784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18 000 </a:t>
            </a:r>
            <a:r>
              <a:rPr lang="ru-RU" sz="1200" b="1" dirty="0" err="1">
                <a:latin typeface="Vinnytsia Sans" panose="00000500000000000000" pitchFamily="50" charset="0"/>
              </a:rPr>
              <a:t>грн</a:t>
            </a:r>
            <a:endParaRPr lang="ru-RU" sz="1200" b="1" dirty="0">
              <a:latin typeface="Vinnytsia Sans" panose="00000500000000000000" pitchFamily="50" charset="0"/>
            </a:endParaRPr>
          </a:p>
          <a:p>
            <a:pPr lvl="0"/>
            <a:r>
              <a:rPr lang="ru-RU" sz="1100" b="1" dirty="0" err="1">
                <a:latin typeface="Vinnytsia Sans" panose="00000500000000000000" pitchFamily="50" charset="0"/>
              </a:rPr>
              <a:t>кінцева</a:t>
            </a:r>
            <a:r>
              <a:rPr lang="ru-RU" sz="1100" b="1" dirty="0">
                <a:latin typeface="Vinnytsia Sans" panose="00000500000000000000" pitchFamily="50" charset="0"/>
              </a:rPr>
              <a:t> </a:t>
            </a:r>
            <a:r>
              <a:rPr lang="ru-RU" sz="1100" b="1" dirty="0" err="1">
                <a:latin typeface="Vinnytsia Sans" panose="00000500000000000000" pitchFamily="50" charset="0"/>
              </a:rPr>
              <a:t>орендна</a:t>
            </a:r>
            <a:r>
              <a:rPr lang="ru-RU" sz="1100" b="1" dirty="0">
                <a:latin typeface="Vinnytsia Sans" panose="00000500000000000000" pitchFamily="50" charset="0"/>
              </a:rPr>
              <a:t> плата з ПДВ </a:t>
            </a:r>
            <a:br>
              <a:rPr lang="ru-RU" sz="1100" b="1" dirty="0">
                <a:latin typeface="Vinnytsia Sans" panose="00000500000000000000" pitchFamily="50" charset="0"/>
              </a:rPr>
            </a:br>
            <a:r>
              <a:rPr lang="ru-RU" sz="1100" b="1" dirty="0">
                <a:latin typeface="Vinnytsia Sans" panose="00000500000000000000" pitchFamily="50" charset="0"/>
              </a:rPr>
              <a:t>(старт - 355 </a:t>
            </a:r>
            <a:r>
              <a:rPr lang="ru-RU" sz="1100" b="1" dirty="0" err="1">
                <a:latin typeface="Vinnytsia Sans" panose="00000500000000000000" pitchFamily="50" charset="0"/>
              </a:rPr>
              <a:t>грн</a:t>
            </a:r>
            <a:r>
              <a:rPr lang="ru-RU" sz="1100" b="1" dirty="0">
                <a:latin typeface="Vinnytsia Sans" panose="00000500000000000000" pitchFamily="50" charset="0"/>
              </a:rPr>
              <a:t> з ПДВ)</a:t>
            </a:r>
          </a:p>
          <a:p>
            <a:pPr lvl="0"/>
            <a:endParaRPr lang="ru-RU" sz="800" b="1" dirty="0">
              <a:latin typeface="Vinnytsia Sans" panose="00000500000000000000" pitchFamily="50" charset="0"/>
            </a:endParaRPr>
          </a:p>
          <a:p>
            <a:pPr lvl="0"/>
            <a:r>
              <a:rPr lang="ru-RU" sz="1100" b="1" dirty="0">
                <a:latin typeface="Vinnytsia Sans" panose="00000500000000000000" pitchFamily="50" charset="0"/>
              </a:rPr>
              <a:t>4 </a:t>
            </a:r>
            <a:r>
              <a:rPr lang="ru-RU" sz="1100" b="1" dirty="0" err="1">
                <a:latin typeface="Vinnytsia Sans" panose="00000500000000000000" pitchFamily="50" charset="0"/>
              </a:rPr>
              <a:t>учасники</a:t>
            </a:r>
            <a:endParaRPr lang="ru-RU" sz="1100" b="1" dirty="0">
              <a:latin typeface="Vinnytsia Sans" panose="00000500000000000000" pitchFamily="50" charset="0"/>
            </a:endParaRPr>
          </a:p>
          <a:p>
            <a:pPr lvl="0"/>
            <a:endParaRPr lang="uk-UA" sz="400" dirty="0">
              <a:latin typeface="Vinnytsia Sans" panose="00000500000000000000" pitchFamily="50" charset="0"/>
            </a:endParaRPr>
          </a:p>
          <a:p>
            <a:pPr lvl="0"/>
            <a:r>
              <a:rPr lang="uk-UA" sz="1000" dirty="0">
                <a:latin typeface="Vinnytsia Sans" panose="00000500000000000000" pitchFamily="50" charset="0"/>
              </a:rPr>
              <a:t>вул. </a:t>
            </a:r>
            <a:r>
              <a:rPr lang="uk-UA" sz="1000" dirty="0" err="1">
                <a:latin typeface="Vinnytsia Sans" panose="00000500000000000000" pitchFamily="50" charset="0"/>
              </a:rPr>
              <a:t>Келецька</a:t>
            </a:r>
            <a:r>
              <a:rPr lang="uk-UA" sz="1000" dirty="0">
                <a:latin typeface="Vinnytsia Sans" panose="00000500000000000000" pitchFamily="50" charset="0"/>
              </a:rPr>
              <a:t>, 68 (площа - 1 </a:t>
            </a:r>
            <a:r>
              <a:rPr lang="uk-UA" sz="1000" kern="1800" dirty="0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1000" kern="1800" baseline="30000" dirty="0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Vinnytsia Sans" panose="00000500000000000000" pitchFamily="50" charset="0"/>
              </a:rPr>
              <a:t>)</a:t>
            </a:r>
          </a:p>
        </p:txBody>
      </p:sp>
      <p:sp>
        <p:nvSpPr>
          <p:cNvPr id="29" name="Прямокутник 28"/>
          <p:cNvSpPr/>
          <p:nvPr/>
        </p:nvSpPr>
        <p:spPr>
          <a:xfrm>
            <a:off x="5780762" y="2874724"/>
            <a:ext cx="30814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dirty="0">
                <a:latin typeface="Vinnytsia Sans" panose="00000500000000000000" pitchFamily="50" charset="0"/>
              </a:rPr>
              <a:t>        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" t="3761" r="933" b="4056"/>
          <a:stretch/>
        </p:blipFill>
        <p:spPr>
          <a:xfrm>
            <a:off x="3444659" y="3260102"/>
            <a:ext cx="2186614" cy="18879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-34" t="90" r="3277" b="3135"/>
          <a:stretch/>
        </p:blipFill>
        <p:spPr>
          <a:xfrm>
            <a:off x="377034" y="3264652"/>
            <a:ext cx="2722557" cy="18788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478" r="7774"/>
          <a:stretch/>
        </p:blipFill>
        <p:spPr>
          <a:xfrm>
            <a:off x="6142701" y="3258540"/>
            <a:ext cx="2320363" cy="1881113"/>
          </a:xfrm>
          <a:prstGeom prst="rect">
            <a:avLst/>
          </a:prstGeom>
        </p:spPr>
      </p:pic>
      <p:sp>
        <p:nvSpPr>
          <p:cNvPr id="22" name="Прямокутник 21"/>
          <p:cNvSpPr/>
          <p:nvPr/>
        </p:nvSpPr>
        <p:spPr>
          <a:xfrm>
            <a:off x="377034" y="1850232"/>
            <a:ext cx="324925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21 601 </a:t>
            </a:r>
            <a:r>
              <a:rPr lang="ru-RU" sz="1200" b="1" dirty="0" err="1">
                <a:latin typeface="Vinnytsia Sans" panose="00000500000000000000" pitchFamily="50" charset="0"/>
              </a:rPr>
              <a:t>грн</a:t>
            </a:r>
            <a:endParaRPr lang="ru-RU" sz="1200" b="1" dirty="0">
              <a:latin typeface="Vinnytsia Sans" panose="00000500000000000000" pitchFamily="50" charset="0"/>
            </a:endParaRPr>
          </a:p>
          <a:p>
            <a:pPr lvl="0"/>
            <a:r>
              <a:rPr lang="ru-RU" sz="1100" b="1" dirty="0" err="1">
                <a:latin typeface="Vinnytsia Sans" panose="00000500000000000000" pitchFamily="50" charset="0"/>
              </a:rPr>
              <a:t>кінцева</a:t>
            </a:r>
            <a:r>
              <a:rPr lang="ru-RU" sz="1100" b="1" dirty="0">
                <a:latin typeface="Vinnytsia Sans" panose="00000500000000000000" pitchFamily="50" charset="0"/>
              </a:rPr>
              <a:t> </a:t>
            </a:r>
            <a:r>
              <a:rPr lang="ru-RU" sz="1100" b="1" dirty="0" err="1">
                <a:latin typeface="Vinnytsia Sans" panose="00000500000000000000" pitchFamily="50" charset="0"/>
              </a:rPr>
              <a:t>орендна</a:t>
            </a:r>
            <a:r>
              <a:rPr lang="ru-RU" sz="1100" b="1" dirty="0">
                <a:latin typeface="Vinnytsia Sans" panose="00000500000000000000" pitchFamily="50" charset="0"/>
              </a:rPr>
              <a:t> плата з ПДВ</a:t>
            </a:r>
            <a:br>
              <a:rPr lang="ru-RU" sz="1100" b="1" dirty="0">
                <a:latin typeface="Vinnytsia Sans" panose="00000500000000000000" pitchFamily="50" charset="0"/>
              </a:rPr>
            </a:br>
            <a:r>
              <a:rPr lang="ru-RU" sz="1100" b="1" dirty="0">
                <a:latin typeface="Vinnytsia Sans" panose="00000500000000000000" pitchFamily="50" charset="0"/>
              </a:rPr>
              <a:t>(старт - 345 </a:t>
            </a:r>
            <a:r>
              <a:rPr lang="ru-RU" sz="1100" b="1" dirty="0" err="1">
                <a:latin typeface="Vinnytsia Sans" panose="00000500000000000000" pitchFamily="50" charset="0"/>
              </a:rPr>
              <a:t>грн</a:t>
            </a:r>
            <a:r>
              <a:rPr lang="ru-RU" sz="1100" b="1" dirty="0">
                <a:latin typeface="Vinnytsia Sans" panose="00000500000000000000" pitchFamily="50" charset="0"/>
              </a:rPr>
              <a:t> з ПДВ)</a:t>
            </a:r>
          </a:p>
          <a:p>
            <a:pPr lvl="0"/>
            <a:endParaRPr lang="ru-RU" sz="500" b="1" dirty="0">
              <a:latin typeface="Vinnytsia Sans" panose="00000500000000000000" pitchFamily="50" charset="0"/>
            </a:endParaRPr>
          </a:p>
          <a:p>
            <a:pPr lvl="0"/>
            <a:r>
              <a:rPr lang="ru-RU" sz="1100" b="1" dirty="0">
                <a:latin typeface="Vinnytsia Sans" panose="00000500000000000000" pitchFamily="50" charset="0"/>
              </a:rPr>
              <a:t>6 </a:t>
            </a:r>
            <a:r>
              <a:rPr lang="ru-RU" sz="1100" b="1" dirty="0" err="1">
                <a:latin typeface="Vinnytsia Sans" panose="00000500000000000000" pitchFamily="50" charset="0"/>
              </a:rPr>
              <a:t>учасників</a:t>
            </a:r>
            <a:endParaRPr lang="ru-RU" sz="1100" b="1" dirty="0">
              <a:latin typeface="Vinnytsia Sans" panose="00000500000000000000" pitchFamily="50" charset="0"/>
            </a:endParaRPr>
          </a:p>
          <a:p>
            <a:pPr lvl="0"/>
            <a:endParaRPr lang="uk-UA" sz="500" dirty="0">
              <a:latin typeface="Vinnytsia Sans" panose="00000500000000000000" pitchFamily="50" charset="0"/>
            </a:endParaRPr>
          </a:p>
          <a:p>
            <a:pPr lvl="0"/>
            <a:r>
              <a:rPr lang="uk-UA" sz="1000" dirty="0">
                <a:latin typeface="Vinnytsia Sans" panose="00000500000000000000" pitchFamily="50" charset="0"/>
              </a:rPr>
              <a:t>вул. Київська, 68 (площа - 3 </a:t>
            </a:r>
            <a:r>
              <a:rPr lang="uk-UA" sz="1000" kern="1800" dirty="0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1000" kern="1800" baseline="30000" dirty="0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Vinnytsia Sans" panose="00000500000000000000" pitchFamily="50" charset="0"/>
              </a:rPr>
              <a:t>)</a:t>
            </a:r>
          </a:p>
        </p:txBody>
      </p:sp>
      <p:sp>
        <p:nvSpPr>
          <p:cNvPr id="18" name="Прямокутник 17"/>
          <p:cNvSpPr/>
          <p:nvPr/>
        </p:nvSpPr>
        <p:spPr>
          <a:xfrm>
            <a:off x="6689620" y="658867"/>
            <a:ext cx="24754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73</a:t>
            </a:r>
            <a:r>
              <a:rPr lang="ru-RU" sz="2500" b="1" dirty="0">
                <a:latin typeface="Vinnytsia Sans" panose="00000500000000000000" pitchFamily="50" charset="0"/>
              </a:rPr>
              <a:t> </a:t>
            </a:r>
          </a:p>
          <a:p>
            <a:pPr lvl="0"/>
            <a:r>
              <a:rPr lang="ru-RU" sz="1100" dirty="0">
                <a:latin typeface="Vinnytsia Sans" panose="00000500000000000000" pitchFamily="50" charset="0"/>
              </a:rPr>
              <a:t>електронних аукціони</a:t>
            </a:r>
          </a:p>
          <a:p>
            <a:pPr lvl="0"/>
            <a:r>
              <a:rPr lang="ru-RU" sz="1100" dirty="0">
                <a:latin typeface="Vinnytsia Sans" panose="00000500000000000000" pitchFamily="50" charset="0"/>
              </a:rPr>
              <a:t>з оренди</a:t>
            </a:r>
          </a:p>
        </p:txBody>
      </p:sp>
    </p:spTree>
    <p:extLst>
      <p:ext uri="{BB962C8B-B14F-4D97-AF65-F5344CB8AC3E}">
        <p14:creationId xmlns:p14="http://schemas.microsoft.com/office/powerpoint/2010/main" val="679539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0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ОРЕНДА НЕРУХОМОГО МАЙНА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rgbClr val="EE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" y="154123"/>
            <a:ext cx="1213252" cy="1213252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320917" y="1523535"/>
            <a:ext cx="922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99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188527" y="1567742"/>
            <a:ext cx="2044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укладених договорів </a:t>
            </a:r>
            <a:b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оренди у 2024 році</a:t>
            </a:r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sp>
        <p:nvSpPr>
          <p:cNvPr id="25" name="Прямокутник 24"/>
          <p:cNvSpPr/>
          <p:nvPr/>
        </p:nvSpPr>
        <p:spPr>
          <a:xfrm>
            <a:off x="340373" y="2674778"/>
            <a:ext cx="715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45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26" name="Прямокутник 25"/>
          <p:cNvSpPr/>
          <p:nvPr/>
        </p:nvSpPr>
        <p:spPr>
          <a:xfrm>
            <a:off x="1188527" y="2709999"/>
            <a:ext cx="278794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договорів оренди з передачі </a:t>
            </a:r>
          </a:p>
          <a:p>
            <a:pPr lvl="0"/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та продовження з аукціону</a:t>
            </a:r>
          </a:p>
          <a:p>
            <a:pPr lvl="0"/>
            <a:endParaRPr lang="uk-UA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 lvl="0"/>
            <a:endParaRPr lang="uk-UA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 lvl="0"/>
            <a:endParaRPr lang="uk-UA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 lvl="0"/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sp>
        <p:nvSpPr>
          <p:cNvPr id="28" name="Прямокутник 27"/>
          <p:cNvSpPr/>
          <p:nvPr/>
        </p:nvSpPr>
        <p:spPr>
          <a:xfrm>
            <a:off x="320917" y="3209436"/>
            <a:ext cx="3148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41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29" name="Прямокутник 28"/>
          <p:cNvSpPr/>
          <p:nvPr/>
        </p:nvSpPr>
        <p:spPr>
          <a:xfrm>
            <a:off x="1169072" y="3263997"/>
            <a:ext cx="2416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договорів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оренди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з </a:t>
            </a:r>
          </a:p>
          <a:p>
            <a:pPr lvl="0"/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продовження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без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аукціону</a:t>
            </a: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30" name="Прямокутник 29"/>
          <p:cNvSpPr/>
          <p:nvPr/>
        </p:nvSpPr>
        <p:spPr>
          <a:xfrm>
            <a:off x="340372" y="3778331"/>
            <a:ext cx="2985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13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31" name="Прямокутник 30"/>
          <p:cNvSpPr/>
          <p:nvPr/>
        </p:nvSpPr>
        <p:spPr>
          <a:xfrm>
            <a:off x="1188527" y="3813551"/>
            <a:ext cx="2281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договорів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з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передачі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b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в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оренду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без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аукціону</a:t>
            </a: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43" name="Рівнобедрений трикутник 42"/>
          <p:cNvSpPr/>
          <p:nvPr/>
        </p:nvSpPr>
        <p:spPr>
          <a:xfrm rot="10800000">
            <a:off x="434501" y="2193405"/>
            <a:ext cx="389107" cy="335438"/>
          </a:xfrm>
          <a:prstGeom prst="triangl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697" y="2193357"/>
            <a:ext cx="3930323" cy="2602943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990CCEE0-5C71-487F-A56C-C7873076437C}"/>
              </a:ext>
            </a:extLst>
          </p:cNvPr>
          <p:cNvSpPr/>
          <p:nvPr/>
        </p:nvSpPr>
        <p:spPr>
          <a:xfrm>
            <a:off x="4312902" y="1304289"/>
            <a:ext cx="3817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2 083 038,78 </a:t>
            </a:r>
            <a:r>
              <a:rPr lang="ru-RU" sz="1200" b="1" dirty="0" err="1">
                <a:latin typeface="Vinnytsia Sans" panose="00000500000000000000" pitchFamily="50" charset="0"/>
              </a:rPr>
              <a:t>грн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266F06D4-B0D1-4E46-953D-5CC61150D5CD}"/>
              </a:ext>
            </a:extLst>
          </p:cNvPr>
          <p:cNvSpPr/>
          <p:nvPr/>
        </p:nvSpPr>
        <p:spPr>
          <a:xfrm>
            <a:off x="4359458" y="1798574"/>
            <a:ext cx="3103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за результатами претензійної роботи</a:t>
            </a:r>
          </a:p>
        </p:txBody>
      </p:sp>
    </p:spTree>
    <p:extLst>
      <p:ext uri="{BB962C8B-B14F-4D97-AF65-F5344CB8AC3E}">
        <p14:creationId xmlns:p14="http://schemas.microsoft.com/office/powerpoint/2010/main" val="13378478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2015A12536F9647B1EDB11D9C070094" ma:contentTypeVersion="0" ma:contentTypeDescription="Створення нового документа." ma:contentTypeScope="" ma:versionID="949f7b0580111e6e13ab66161a6fc08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4c4b053e09d70c108fd918a43ec0e2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580A4E-1D58-4C3A-8E94-8CD0303853EA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A869DCA-DFE2-4953-AC10-FBB84DE47C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4481A59-5340-4A3D-BBF0-62599B310C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21306</TotalTime>
  <Words>1469</Words>
  <Application>Microsoft Office PowerPoint</Application>
  <PresentationFormat>Екран (16:9)</PresentationFormat>
  <Paragraphs>274</Paragraphs>
  <Slides>22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Microsoft Sans Serif</vt:lpstr>
      <vt:lpstr>Times New Roman</vt:lpstr>
      <vt:lpstr>Verdana</vt:lpstr>
      <vt:lpstr>Vinnytsia Sans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Мірчук Сергій Валерійович</dc:creator>
  <cp:lastModifiedBy>Кульбіда Вікторія Павлівна</cp:lastModifiedBy>
  <cp:revision>349</cp:revision>
  <cp:lastPrinted>2024-02-20T10:44:59Z</cp:lastPrinted>
  <dcterms:created xsi:type="dcterms:W3CDTF">2020-06-23T09:28:56Z</dcterms:created>
  <dcterms:modified xsi:type="dcterms:W3CDTF">2025-11-28T10:13:06Z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0x010100F2015A12536F9647B1EDB11D9C070094</vt:lpwstr>
  </property>
</Properties>
</file>